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5" r:id="rId7"/>
    <p:sldId id="264" r:id="rId8"/>
    <p:sldId id="279" r:id="rId9"/>
    <p:sldId id="266" r:id="rId10"/>
    <p:sldId id="267" r:id="rId11"/>
    <p:sldId id="257" r:id="rId12"/>
    <p:sldId id="268" r:id="rId13"/>
    <p:sldId id="271" r:id="rId14"/>
    <p:sldId id="269" r:id="rId15"/>
    <p:sldId id="270" r:id="rId16"/>
    <p:sldId id="274" r:id="rId17"/>
    <p:sldId id="273" r:id="rId18"/>
    <p:sldId id="275" r:id="rId19"/>
    <p:sldId id="276" r:id="rId20"/>
    <p:sldId id="277" r:id="rId21"/>
    <p:sldId id="278" r:id="rId22"/>
    <p:sldId id="258" r:id="rId2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90"/>
      <c:rAngAx val="0"/>
      <c:perspective val="3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944432293185570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6.7901234567901231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067008"/>
        <c:axId val="37068160"/>
        <c:axId val="35714816"/>
      </c:bar3DChart>
      <c:catAx>
        <c:axId val="37067008"/>
        <c:scaling>
          <c:orientation val="minMax"/>
        </c:scaling>
        <c:delete val="1"/>
        <c:axPos val="b"/>
        <c:majorTickMark val="out"/>
        <c:minorTickMark val="none"/>
        <c:tickLblPos val="nextTo"/>
        <c:crossAx val="37068160"/>
        <c:crosses val="autoZero"/>
        <c:auto val="1"/>
        <c:lblAlgn val="ctr"/>
        <c:lblOffset val="100"/>
        <c:noMultiLvlLbl val="0"/>
      </c:catAx>
      <c:valAx>
        <c:axId val="3706816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7067008"/>
        <c:crosses val="autoZero"/>
        <c:crossBetween val="between"/>
      </c:valAx>
      <c:serAx>
        <c:axId val="35714816"/>
        <c:scaling>
          <c:orientation val="minMax"/>
        </c:scaling>
        <c:delete val="1"/>
        <c:axPos val="b"/>
        <c:majorTickMark val="out"/>
        <c:minorTickMark val="none"/>
        <c:tickLblPos val="nextTo"/>
        <c:crossAx val="37068160"/>
        <c:crosses val="autoZero"/>
      </c:ser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39537766112578"/>
          <c:y val="0.44456616194166854"/>
          <c:w val="0.16093795567220764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2007-2008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061606882473024E-2"/>
                  <c:y val="-3.928445725252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301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293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rgbClr val="BF504D"/>
            </a:solidFill>
          </c:spPr>
          <c:invertIfNegative val="0"/>
          <c:dLbls>
            <c:dLbl>
              <c:idx val="0"/>
              <c:layout>
                <c:manualLayout>
                  <c:x val="2.006172839506172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2.525451489550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298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2.0061728395061727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197120"/>
        <c:axId val="38198656"/>
        <c:axId val="0"/>
      </c:bar3DChart>
      <c:catAx>
        <c:axId val="3819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98656"/>
        <c:crosses val="autoZero"/>
        <c:auto val="1"/>
        <c:lblAlgn val="ctr"/>
        <c:lblOffset val="100"/>
        <c:noMultiLvlLbl val="0"/>
      </c:catAx>
      <c:valAx>
        <c:axId val="3819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97120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90"/>
      <c:rAngAx val="0"/>
      <c:perspective val="3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944432293185570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Hoja1!$B$2</c:f>
              <c:numCache>
                <c:formatCode>#,##0</c:formatCode>
                <c:ptCount val="1"/>
                <c:pt idx="0">
                  <c:v>1237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6.7901234567901231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Hoja1!$C$2</c:f>
              <c:numCache>
                <c:formatCode>#,##0</c:formatCode>
                <c:ptCount val="1"/>
                <c:pt idx="0">
                  <c:v>1823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269696"/>
        <c:axId val="40270848"/>
        <c:axId val="40275968"/>
      </c:bar3DChart>
      <c:catAx>
        <c:axId val="40269696"/>
        <c:scaling>
          <c:orientation val="minMax"/>
        </c:scaling>
        <c:delete val="1"/>
        <c:axPos val="b"/>
        <c:majorTickMark val="out"/>
        <c:minorTickMark val="none"/>
        <c:tickLblPos val="nextTo"/>
        <c:crossAx val="40270848"/>
        <c:crosses val="autoZero"/>
        <c:auto val="1"/>
        <c:lblAlgn val="ctr"/>
        <c:lblOffset val="100"/>
        <c:noMultiLvlLbl val="0"/>
      </c:catAx>
      <c:valAx>
        <c:axId val="40270848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40269696"/>
        <c:crosses val="autoZero"/>
        <c:crossBetween val="between"/>
      </c:valAx>
      <c:serAx>
        <c:axId val="4027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40270848"/>
        <c:crosses val="autoZero"/>
      </c:ser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39537766112578"/>
          <c:y val="0.44456616194166854"/>
          <c:w val="0.16093795567220764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Proyecto de Ley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Proposición de Ley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195200"/>
        <c:axId val="40196736"/>
        <c:axId val="0"/>
      </c:bar3DChart>
      <c:catAx>
        <c:axId val="401952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40196736"/>
        <c:crosses val="autoZero"/>
        <c:auto val="1"/>
        <c:lblAlgn val="ctr"/>
        <c:lblOffset val="100"/>
        <c:noMultiLvlLbl val="0"/>
      </c:catAx>
      <c:valAx>
        <c:axId val="40196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195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20271758881781"/>
          <c:y val="5.7912304934609256E-2"/>
          <c:w val="0.77835607719669564"/>
          <c:h val="0.94208769506539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Hoja1!$A$2:$A$12</c:f>
              <c:strCache>
                <c:ptCount val="11"/>
                <c:pt idx="0">
                  <c:v>EXTREMADURA</c:v>
                </c:pt>
                <c:pt idx="1">
                  <c:v>PAÍS VASCO</c:v>
                </c:pt>
                <c:pt idx="2">
                  <c:v>GALICIA</c:v>
                </c:pt>
                <c:pt idx="3">
                  <c:v>BALEARES</c:v>
                </c:pt>
                <c:pt idx="4">
                  <c:v>ANDALUCÍA</c:v>
                </c:pt>
                <c:pt idx="5">
                  <c:v>C-LA MANCHA</c:v>
                </c:pt>
                <c:pt idx="6">
                  <c:v>ASTURIAS</c:v>
                </c:pt>
                <c:pt idx="7">
                  <c:v>CATALUÑA</c:v>
                </c:pt>
                <c:pt idx="8">
                  <c:v>ARAGÓN</c:v>
                </c:pt>
                <c:pt idx="9">
                  <c:v>CyL</c:v>
                </c:pt>
                <c:pt idx="10">
                  <c:v>NAVARRA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6</c:v>
                </c:pt>
                <c:pt idx="1">
                  <c:v>10</c:v>
                </c:pt>
                <c:pt idx="2">
                  <c:v>8</c:v>
                </c:pt>
                <c:pt idx="3">
                  <c:v>23</c:v>
                </c:pt>
                <c:pt idx="4">
                  <c:v>22</c:v>
                </c:pt>
                <c:pt idx="5">
                  <c:v>12</c:v>
                </c:pt>
                <c:pt idx="6">
                  <c:v>4</c:v>
                </c:pt>
                <c:pt idx="7">
                  <c:v>4</c:v>
                </c:pt>
                <c:pt idx="8">
                  <c:v>9</c:v>
                </c:pt>
                <c:pt idx="9">
                  <c:v>11</c:v>
                </c:pt>
                <c:pt idx="10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80288"/>
        <c:axId val="40381824"/>
        <c:axId val="0"/>
      </c:bar3DChart>
      <c:catAx>
        <c:axId val="4038028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0">
            <a:noFill/>
          </a:ln>
        </c:spPr>
        <c:crossAx val="40381824"/>
        <c:crosses val="autoZero"/>
        <c:auto val="1"/>
        <c:lblAlgn val="ctr"/>
        <c:lblOffset val="100"/>
        <c:noMultiLvlLbl val="0"/>
      </c:catAx>
      <c:valAx>
        <c:axId val="4038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8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Interpelaciones</c:v>
                </c:pt>
                <c:pt idx="1">
                  <c:v>Preguntas</c:v>
                </c:pt>
                <c:pt idx="2">
                  <c:v>Comparecencias</c:v>
                </c:pt>
                <c:pt idx="3">
                  <c:v>Sesiones de Trabajo</c:v>
                </c:pt>
                <c:pt idx="4">
                  <c:v>P. de Información</c:v>
                </c:pt>
                <c:pt idx="5">
                  <c:v>Mociones+declaraciones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23</c:v>
                </c:pt>
                <c:pt idx="1">
                  <c:v>449</c:v>
                </c:pt>
                <c:pt idx="2">
                  <c:v>341</c:v>
                </c:pt>
                <c:pt idx="3">
                  <c:v>199</c:v>
                </c:pt>
                <c:pt idx="4">
                  <c:v>379</c:v>
                </c:pt>
                <c:pt idx="5">
                  <c:v>347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Interpelaciones</c:v>
                </c:pt>
                <c:pt idx="1">
                  <c:v>Preguntas</c:v>
                </c:pt>
                <c:pt idx="2">
                  <c:v>Comparecencias</c:v>
                </c:pt>
                <c:pt idx="3">
                  <c:v>Sesiones de Trabajo</c:v>
                </c:pt>
                <c:pt idx="4">
                  <c:v>P. de Información</c:v>
                </c:pt>
                <c:pt idx="5">
                  <c:v>Mociones+declaraciones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14</c:v>
                </c:pt>
                <c:pt idx="1">
                  <c:v>411</c:v>
                </c:pt>
                <c:pt idx="2">
                  <c:v>229</c:v>
                </c:pt>
                <c:pt idx="3">
                  <c:v>113</c:v>
                </c:pt>
                <c:pt idx="4">
                  <c:v>246</c:v>
                </c:pt>
                <c:pt idx="5">
                  <c:v>184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11424"/>
        <c:axId val="40317312"/>
        <c:axId val="0"/>
      </c:bar3DChart>
      <c:catAx>
        <c:axId val="40311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40317312"/>
        <c:crosses val="autoZero"/>
        <c:auto val="1"/>
        <c:lblAlgn val="ctr"/>
        <c:lblOffset val="100"/>
        <c:noMultiLvlLbl val="0"/>
      </c:catAx>
      <c:valAx>
        <c:axId val="403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311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06027024399723E-2"/>
          <c:y val="3.9249326607398258E-2"/>
          <c:w val="0.89439328764460002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numRef>
              <c:f>Hoja1!$A$2:$A$29</c:f>
              <c:numCache>
                <c:formatCode>General</c:formatCode>
                <c:ptCount val="28"/>
                <c:pt idx="0">
                  <c:v>1985</c:v>
                </c:pt>
                <c:pt idx="27">
                  <c:v>2013</c:v>
                </c:pt>
              </c:numCache>
            </c:numRef>
          </c:cat>
          <c:val>
            <c:numRef>
              <c:f>Hoja1!$B$2:$B$29</c:f>
              <c:numCache>
                <c:formatCode>General</c:formatCode>
                <c:ptCount val="28"/>
                <c:pt idx="0">
                  <c:v>6</c:v>
                </c:pt>
                <c:pt idx="1">
                  <c:v>27</c:v>
                </c:pt>
                <c:pt idx="2">
                  <c:v>20</c:v>
                </c:pt>
                <c:pt idx="3">
                  <c:v>53</c:v>
                </c:pt>
                <c:pt idx="4">
                  <c:v>53</c:v>
                </c:pt>
                <c:pt idx="5">
                  <c:v>45</c:v>
                </c:pt>
                <c:pt idx="6">
                  <c:v>27</c:v>
                </c:pt>
                <c:pt idx="7">
                  <c:v>54</c:v>
                </c:pt>
                <c:pt idx="8">
                  <c:v>77</c:v>
                </c:pt>
                <c:pt idx="9">
                  <c:v>47</c:v>
                </c:pt>
                <c:pt idx="10">
                  <c:v>49</c:v>
                </c:pt>
                <c:pt idx="11">
                  <c:v>66</c:v>
                </c:pt>
                <c:pt idx="12">
                  <c:v>95</c:v>
                </c:pt>
                <c:pt idx="13">
                  <c:v>93</c:v>
                </c:pt>
                <c:pt idx="14">
                  <c:v>63</c:v>
                </c:pt>
                <c:pt idx="15">
                  <c:v>79</c:v>
                </c:pt>
                <c:pt idx="16">
                  <c:v>86</c:v>
                </c:pt>
                <c:pt idx="17">
                  <c:v>57</c:v>
                </c:pt>
                <c:pt idx="18">
                  <c:v>130</c:v>
                </c:pt>
                <c:pt idx="19">
                  <c:v>177</c:v>
                </c:pt>
                <c:pt idx="20">
                  <c:v>128</c:v>
                </c:pt>
                <c:pt idx="21">
                  <c:v>120</c:v>
                </c:pt>
                <c:pt idx="22">
                  <c:v>118</c:v>
                </c:pt>
                <c:pt idx="23">
                  <c:v>175</c:v>
                </c:pt>
                <c:pt idx="24">
                  <c:v>200</c:v>
                </c:pt>
                <c:pt idx="25">
                  <c:v>107</c:v>
                </c:pt>
                <c:pt idx="26">
                  <c:v>229</c:v>
                </c:pt>
                <c:pt idx="27">
                  <c:v>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64928"/>
        <c:axId val="40766464"/>
      </c:lineChart>
      <c:catAx>
        <c:axId val="40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40766464"/>
        <c:crosses val="autoZero"/>
        <c:auto val="1"/>
        <c:lblAlgn val="ctr"/>
        <c:lblOffset val="100"/>
        <c:noMultiLvlLbl val="0"/>
      </c:catAx>
      <c:valAx>
        <c:axId val="407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076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Sesiones de Comisiones Ordinarias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Hoja1!$A$2:$A$7</c:f>
              <c:strCache>
                <c:ptCount val="6"/>
                <c:pt idx="0">
                  <c:v>Economía, Hacienda, Industria y Empleo</c:v>
                </c:pt>
                <c:pt idx="1">
                  <c:v>Salud</c:v>
                </c:pt>
                <c:pt idx="2">
                  <c:v>Desarrollo Rural, MA y Admin Local</c:v>
                </c:pt>
                <c:pt idx="3">
                  <c:v>Educación</c:v>
                </c:pt>
                <c:pt idx="4">
                  <c:v>Políticas Sociales</c:v>
                </c:pt>
                <c:pt idx="5">
                  <c:v>Otras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67</c:v>
                </c:pt>
                <c:pt idx="1">
                  <c:v>60</c:v>
                </c:pt>
                <c:pt idx="2">
                  <c:v>57</c:v>
                </c:pt>
                <c:pt idx="3">
                  <c:v>48</c:v>
                </c:pt>
                <c:pt idx="4">
                  <c:v>42</c:v>
                </c:pt>
                <c:pt idx="5">
                  <c:v>123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431661320112769"/>
          <c:y val="0.17678005763635274"/>
          <c:w val="0.30796733741615634"/>
          <c:h val="0.73062086455412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66960815474298E-2"/>
          <c:y val="5.5257403780128535E-2"/>
          <c:w val="0.70703400745907097"/>
          <c:h val="0.9447425962198714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Primaria</c:v>
                </c:pt>
                <c:pt idx="1">
                  <c:v>ESO</c:v>
                </c:pt>
                <c:pt idx="2">
                  <c:v>FP y Bachiller</c:v>
                </c:pt>
                <c:pt idx="3">
                  <c:v>Universitarios</c:v>
                </c:pt>
                <c:pt idx="4">
                  <c:v>Asociaciones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</c:v>
                </c:pt>
                <c:pt idx="1">
                  <c:v>0.16</c:v>
                </c:pt>
                <c:pt idx="2">
                  <c:v>0.1</c:v>
                </c:pt>
                <c:pt idx="3">
                  <c:v>0.14000000000000001</c:v>
                </c:pt>
                <c:pt idx="4">
                  <c:v>0.37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0.12407</cdr:x>
      <cdr:y>0.77747</cdr:y>
    </cdr:from>
    <cdr:to>
      <cdr:x>0.84733</cdr:x>
      <cdr:y>0.92902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70384" y="4432704"/>
          <a:ext cx="682250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0.07222</cdr:x>
      <cdr:y>0.76368</cdr:y>
    </cdr:from>
    <cdr:to>
      <cdr:x>0.1225</cdr:x>
      <cdr:y>0.84323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4320" y="3456384"/>
          <a:ext cx="4137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 smtClean="0"/>
            <a:t>6</a:t>
          </a:r>
          <a:endParaRPr lang="es-E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CD45-BD69-4009-911E-A6EE7CF1B7F8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359EA-5C62-40BD-A5BC-3BAEBA548C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7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5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5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0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5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4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45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54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7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3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1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B735-5BB0-4C88-8538-FD2F6FD21234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2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743828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411760" y="6065593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  2012-2013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108091"/>
              </p:ext>
            </p:extLst>
          </p:nvPr>
        </p:nvGraphicFramePr>
        <p:xfrm>
          <a:off x="467544" y="18980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3728" y="1439778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LEYES FORALES APROBADAS</a:t>
            </a:r>
            <a:endParaRPr lang="es-ES" sz="25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86040" y="353172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17</a:t>
            </a:r>
            <a:endParaRPr lang="es-ES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195032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37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06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67957"/>
              </p:ext>
            </p:extLst>
          </p:nvPr>
        </p:nvGraphicFramePr>
        <p:xfrm>
          <a:off x="611560" y="1844824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1439778"/>
            <a:ext cx="7344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COMPARATIVA LEYES EN OTROS PARLAMENTOS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1653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41822"/>
              </p:ext>
            </p:extLst>
          </p:nvPr>
        </p:nvGraphicFramePr>
        <p:xfrm>
          <a:off x="467544" y="22048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1864" y="1439778"/>
            <a:ext cx="6966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INICIATIVAS DE CONTROL E IMPULSO POLÍTICO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6000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377239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4397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COMPARECENCIAS</a:t>
            </a:r>
            <a:endParaRPr lang="es-ES" sz="2500" dirty="0"/>
          </a:p>
        </p:txBody>
      </p:sp>
      <p:sp>
        <p:nvSpPr>
          <p:cNvPr id="9" name="1 CuadroTexto"/>
          <p:cNvSpPr txBox="1"/>
          <p:nvPr/>
        </p:nvSpPr>
        <p:spPr>
          <a:xfrm>
            <a:off x="4365104" y="3248980"/>
            <a:ext cx="41379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028384" y="22576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341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2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16093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1439778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COMISIONES ORDINARIAS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4216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15 sesiones de la Comisión de Investigación sobre robos de recién nacidos y adopciones irregulares</a:t>
            </a:r>
          </a:p>
          <a:p>
            <a:r>
              <a:rPr lang="es-ES" dirty="0" smtClean="0"/>
              <a:t>33 sesiones de 4 ponencias</a:t>
            </a:r>
          </a:p>
          <a:p>
            <a:r>
              <a:rPr lang="es-ES" dirty="0" smtClean="0"/>
              <a:t>Sesiones de trabajo </a:t>
            </a:r>
            <a:r>
              <a:rPr lang="es-ES" dirty="0"/>
              <a:t>con 183 representantes de colectivos sociales, agentes sindicales, ONG, plataformas ciudadanas, asociaciones profesionales, etc</a:t>
            </a:r>
            <a:r>
              <a:rPr lang="es-ES" dirty="0" smtClean="0"/>
              <a:t>.</a:t>
            </a:r>
          </a:p>
          <a:p>
            <a:r>
              <a:rPr lang="es-ES" dirty="0" smtClean="0"/>
              <a:t>Hasta 5-6 Sesiones de comisiones por día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sz="3400" dirty="0" smtClean="0"/>
              <a:t>REDUCCIÓN DEL TIEMPO DE TRAMITACIÓN Y DEBATE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Transparencia </a:t>
            </a:r>
          </a:p>
          <a:p>
            <a:r>
              <a:rPr lang="es-ES" dirty="0" smtClean="0"/>
              <a:t>Apertura a la sociedad</a:t>
            </a:r>
          </a:p>
          <a:p>
            <a:r>
              <a:rPr lang="es-ES" dirty="0" smtClean="0"/>
              <a:t>Sede de debate público</a:t>
            </a:r>
          </a:p>
          <a:p>
            <a:r>
              <a:rPr lang="es-ES" dirty="0" smtClean="0"/>
              <a:t>Conocimiento de la institución</a:t>
            </a:r>
          </a:p>
          <a:p>
            <a:r>
              <a:rPr lang="es-ES" dirty="0" smtClean="0"/>
              <a:t>Difusión de valores y principios democráticos</a:t>
            </a:r>
          </a:p>
          <a:p>
            <a:r>
              <a:rPr lang="es-ES" dirty="0" smtClean="0"/>
              <a:t>Expresión de inquietudes culturales y solidarias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4397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OBJETIVOS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40836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20880" cy="468856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131840" y="14397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TRANSPARENCIA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4995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5872489"/>
              </p:ext>
            </p:extLst>
          </p:nvPr>
        </p:nvGraphicFramePr>
        <p:xfrm>
          <a:off x="1259632" y="1453421"/>
          <a:ext cx="672040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411760" y="1439778"/>
            <a:ext cx="3816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VISITAS AL PARLAMENTO</a:t>
            </a:r>
            <a:endParaRPr lang="es-ES" sz="25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5907469"/>
            <a:ext cx="4608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TOTAL = 2.624 personas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8935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73" y="3955336"/>
            <a:ext cx="4124935" cy="278054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5562"/>
            <a:ext cx="4125600" cy="279012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73" y="1143714"/>
            <a:ext cx="4124935" cy="27819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5336"/>
            <a:ext cx="4125600" cy="2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7715200" cy="3921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2400" b="1" dirty="0"/>
              <a:t>COMPOSICIÓN DEL PARLAMENTO DE NAVARRA</a:t>
            </a:r>
            <a:endParaRPr lang="es-ES" sz="2400" b="1" dirty="0"/>
          </a:p>
          <a:p>
            <a:pPr marL="0" indent="0">
              <a:buNone/>
            </a:pPr>
            <a:r>
              <a:rPr lang="es-ES_tradnl" sz="2400" dirty="0"/>
              <a:t>1. PARLAMENTARIOS FORALES</a:t>
            </a:r>
            <a:endParaRPr lang="es-ES" sz="2400" dirty="0"/>
          </a:p>
          <a:p>
            <a:pPr marL="0" indent="0">
              <a:buNone/>
            </a:pPr>
            <a:endParaRPr lang="es-ES_tradnl" sz="2400" dirty="0" smtClean="0"/>
          </a:p>
          <a:p>
            <a:pPr marL="0" indent="0">
              <a:buNone/>
            </a:pPr>
            <a:r>
              <a:rPr lang="es-ES_tradnl" sz="2400" dirty="0" smtClean="0"/>
              <a:t>2</a:t>
            </a:r>
            <a:r>
              <a:rPr lang="es-ES_tradnl" sz="2400" dirty="0"/>
              <a:t>. GRUPOS PARLAMENTARIOS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 smtClean="0"/>
              <a:t>– </a:t>
            </a:r>
            <a:r>
              <a:rPr lang="es-ES_tradnl" sz="2400" dirty="0"/>
              <a:t>G.P. Unión del Pueblo </a:t>
            </a:r>
            <a:r>
              <a:rPr lang="es-ES_tradnl" sz="2400" dirty="0" smtClean="0"/>
              <a:t>Navarro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Socialistas de </a:t>
            </a:r>
            <a:r>
              <a:rPr lang="es-ES_tradnl" sz="2400" dirty="0" smtClean="0"/>
              <a:t>Navarra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err="1"/>
              <a:t>Aralar-Nafarroa</a:t>
            </a:r>
            <a:r>
              <a:rPr lang="es-ES_tradnl" sz="2400" dirty="0"/>
              <a:t> </a:t>
            </a:r>
            <a:r>
              <a:rPr lang="es-ES_tradnl" sz="2400" dirty="0" err="1" smtClean="0"/>
              <a:t>Bai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err="1" smtClean="0"/>
              <a:t>Bildu-Nafarroa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Popular del Parlamento de </a:t>
            </a:r>
            <a:r>
              <a:rPr lang="es-ES_tradnl" sz="2400" dirty="0" smtClean="0"/>
              <a:t>Navarra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smtClean="0"/>
              <a:t>Izquierda-</a:t>
            </a:r>
            <a:r>
              <a:rPr lang="es-ES_tradnl" sz="2400" dirty="0" err="1" smtClean="0"/>
              <a:t>Ezkerra</a:t>
            </a:r>
            <a:endParaRPr lang="es-ES" sz="2400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785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6536"/>
            <a:ext cx="4125600" cy="279012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3" y="1156536"/>
            <a:ext cx="4125600" cy="279012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1988"/>
            <a:ext cx="4125600" cy="27901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4" y="3971988"/>
            <a:ext cx="4125600" cy="2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" y="1156536"/>
            <a:ext cx="4125600" cy="278993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56536"/>
            <a:ext cx="4125326" cy="278993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" y="3971338"/>
            <a:ext cx="4125600" cy="27901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71338"/>
            <a:ext cx="4125326" cy="27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1" y="980728"/>
            <a:ext cx="6518697" cy="4525963"/>
          </a:xfrm>
        </p:spPr>
      </p:pic>
    </p:spTree>
    <p:extLst>
      <p:ext uri="{BB962C8B-B14F-4D97-AF65-F5344CB8AC3E}">
        <p14:creationId xmlns:p14="http://schemas.microsoft.com/office/powerpoint/2010/main" val="6203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7600" b="1" dirty="0"/>
              <a:t>ÓRGANOS DEL PARLAMENTO DE NAVARRA</a:t>
            </a:r>
            <a:endParaRPr lang="es-ES" sz="7600" b="1" dirty="0"/>
          </a:p>
          <a:p>
            <a:pPr marL="0" indent="0">
              <a:buNone/>
            </a:pPr>
            <a:r>
              <a:rPr lang="es-ES_tradnl" sz="7600" dirty="0"/>
              <a:t>3. PLENO </a:t>
            </a:r>
            <a:r>
              <a:rPr lang="es-ES_tradnl" sz="7600" dirty="0" smtClean="0"/>
              <a:t>  4</a:t>
            </a:r>
            <a:r>
              <a:rPr lang="es-ES_tradnl" sz="7600" dirty="0"/>
              <a:t>. MESA DE LA </a:t>
            </a:r>
            <a:r>
              <a:rPr lang="es-ES_tradnl" sz="7600" dirty="0" smtClean="0"/>
              <a:t>CÁMARA  5</a:t>
            </a:r>
            <a:r>
              <a:rPr lang="es-ES_tradnl" sz="7600" dirty="0"/>
              <a:t>. JUNTA DE </a:t>
            </a:r>
            <a:r>
              <a:rPr lang="es-ES_tradnl" sz="7600" dirty="0" smtClean="0"/>
              <a:t>PORTAVOCES  6</a:t>
            </a:r>
            <a:r>
              <a:rPr lang="es-ES_tradnl" sz="7600" dirty="0"/>
              <a:t>. COMISIONES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6.1. Comisiones ordinarias 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Régimen Foral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Convivencia y Solidaridad Internacional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Presidencia, Justicia e Interior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Economía, Hacienda, Industria y Empleo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Cultura, Turismo y Relaciones Institucionales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Educación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Salud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Políticas Sociales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Desarrollo Rural, Medio Ambiente y Administración Local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Fomento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Reglamento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Peticiones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6.2. Comisión de investigación sobre robos de recién nacidos y adopciones irregulares</a:t>
            </a:r>
            <a:endParaRPr lang="es-ES" sz="7600" dirty="0"/>
          </a:p>
          <a:p>
            <a:pPr marL="0" indent="0">
              <a:buNone/>
            </a:pPr>
            <a:r>
              <a:rPr lang="es-ES_tradnl" sz="2400" dirty="0"/>
              <a:t>	</a:t>
            </a:r>
            <a:r>
              <a:rPr lang="es-ES_tradnl" sz="5200" dirty="0"/>
              <a:t>	</a:t>
            </a:r>
            <a:endParaRPr lang="es-ES" sz="5200" dirty="0"/>
          </a:p>
          <a:p>
            <a:pPr marL="0" indent="0">
              <a:buNone/>
            </a:pPr>
            <a:endParaRPr lang="es-ES_tradnl" sz="5200" dirty="0" smtClean="0"/>
          </a:p>
          <a:p>
            <a:pPr marL="0" indent="0">
              <a:buNone/>
            </a:pPr>
            <a:r>
              <a:rPr lang="es-ES_tradnl" dirty="0"/>
              <a:t>	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991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200" b="1" dirty="0"/>
              <a:t>ACTIVIDAD PARLAMENTARIA</a:t>
            </a:r>
            <a:endParaRPr lang="es-ES" sz="2200" b="1" dirty="0"/>
          </a:p>
          <a:p>
            <a:pPr marL="0" indent="0">
              <a:buNone/>
            </a:pPr>
            <a:r>
              <a:rPr lang="es-ES_tradnl" sz="2200" dirty="0"/>
              <a:t>7. FUNCIÓN LEGISLATIVA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7.1. Relación de leyes forales aprobadas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 smtClean="0"/>
              <a:t>7.2</a:t>
            </a:r>
            <a:r>
              <a:rPr lang="es-ES_tradnl" sz="2200" dirty="0"/>
              <a:t>. Relación de proposiciones de ley foral </a:t>
            </a:r>
            <a:r>
              <a:rPr lang="es-ES_tradnl" sz="2200" dirty="0" smtClean="0"/>
              <a:t>presentadas</a:t>
            </a:r>
            <a:endParaRPr lang="es-ES_tradnl" sz="2200" dirty="0"/>
          </a:p>
          <a:p>
            <a:pPr marL="0" indent="0">
              <a:buNone/>
            </a:pPr>
            <a:r>
              <a:rPr lang="es-ES_tradnl" sz="2200" dirty="0" smtClean="0"/>
              <a:t>7.3</a:t>
            </a:r>
            <a:r>
              <a:rPr lang="es-ES_tradnl" sz="2200" dirty="0"/>
              <a:t>. Decretos-ley forales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7.4. </a:t>
            </a:r>
            <a:r>
              <a:rPr lang="es-ES_tradnl" sz="2200" dirty="0" smtClean="0"/>
              <a:t>Decretos </a:t>
            </a:r>
            <a:r>
              <a:rPr lang="es-ES_tradnl" sz="2200" dirty="0"/>
              <a:t>forales legislativos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7.5. Otras proposiciones</a:t>
            </a:r>
            <a:r>
              <a:rPr lang="es-ES_tradnl" sz="2400" dirty="0"/>
              <a:t>	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6188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8000" b="1" dirty="0"/>
              <a:t>ACTIVIDAD PARLAMENTARIA</a:t>
            </a:r>
            <a:endParaRPr lang="es-ES" sz="8000" b="1" dirty="0"/>
          </a:p>
          <a:p>
            <a:pPr marL="0" indent="0">
              <a:buNone/>
            </a:pPr>
            <a:r>
              <a:rPr lang="es-ES_tradnl" sz="8000" dirty="0"/>
              <a:t>8. FUNCIONES DE IMPULSO Y CONTROL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8.1. Moción de censura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8.2. Comisiones de investigación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8.3. Interpelaciones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8.4. </a:t>
            </a:r>
            <a:r>
              <a:rPr lang="es-ES_tradnl" sz="8000" dirty="0" smtClean="0"/>
              <a:t>Preguntas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 smtClean="0"/>
              <a:t>8.5</a:t>
            </a:r>
            <a:r>
              <a:rPr lang="es-ES_tradnl" sz="8000" dirty="0"/>
              <a:t>. </a:t>
            </a:r>
            <a:r>
              <a:rPr lang="es-ES_tradnl" sz="8000" dirty="0" smtClean="0"/>
              <a:t>Mociones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 smtClean="0"/>
              <a:t>8.6</a:t>
            </a:r>
            <a:r>
              <a:rPr lang="es-ES_tradnl" sz="8000" dirty="0"/>
              <a:t>. Planes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8.7. Comparecencias ante las Comisiones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8.8. </a:t>
            </a:r>
            <a:r>
              <a:rPr lang="es-ES_tradnl" sz="8000" dirty="0" smtClean="0"/>
              <a:t>Solicitud </a:t>
            </a:r>
            <a:r>
              <a:rPr lang="es-ES_tradnl" sz="8000" dirty="0"/>
              <a:t>de sesiones de trabajo 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8.9. </a:t>
            </a:r>
            <a:r>
              <a:rPr lang="es-ES_tradnl" sz="8000" dirty="0" smtClean="0"/>
              <a:t>Petición </a:t>
            </a:r>
            <a:r>
              <a:rPr lang="es-ES_tradnl" sz="8000" dirty="0"/>
              <a:t>de información 	</a:t>
            </a:r>
            <a:endParaRPr lang="es-ES_tradnl" sz="8000" dirty="0" smtClean="0"/>
          </a:p>
          <a:p>
            <a:pPr marL="0" indent="0">
              <a:buNone/>
            </a:pPr>
            <a:endParaRPr lang="es-ES_tradnl" sz="8000" dirty="0"/>
          </a:p>
          <a:p>
            <a:pPr marL="0" indent="0">
              <a:buNone/>
            </a:pPr>
            <a:r>
              <a:rPr lang="es-ES_tradnl" sz="8000" dirty="0" smtClean="0"/>
              <a:t>9. ACTIVIDAD INSTITUCIONAL, EXPOSICIONES Y VISITAS</a:t>
            </a:r>
            <a:r>
              <a:rPr lang="es-ES_tradnl" sz="7200" dirty="0"/>
              <a:t>	</a:t>
            </a:r>
            <a:endParaRPr lang="es-ES" sz="72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13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24484"/>
              </p:ext>
            </p:extLst>
          </p:nvPr>
        </p:nvGraphicFramePr>
        <p:xfrm>
          <a:off x="26495" y="1156536"/>
          <a:ext cx="9371384" cy="594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LOS ÓRGANOS DE LA CÁMARA</a:t>
            </a:r>
            <a:endParaRPr lang="es-ES" sz="25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061864" y="5733256"/>
            <a:ext cx="257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Primer año de Legislatura de mayor actividad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716016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de mayor actividad desde 1983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38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LOS ÓRGANOS DE LA CÁMARA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013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" y="1700808"/>
            <a:ext cx="2989861" cy="136815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700807"/>
            <a:ext cx="2988332" cy="138004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26" y="1703968"/>
            <a:ext cx="2962578" cy="137867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42890"/>
            <a:ext cx="2952328" cy="136828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3442891"/>
            <a:ext cx="2988332" cy="138902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86" y="3442891"/>
            <a:ext cx="2942898" cy="1368279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57192"/>
            <a:ext cx="2952328" cy="136301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5157192"/>
            <a:ext cx="2970330" cy="1362613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86" y="5158517"/>
            <a:ext cx="2949458" cy="136169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27784" y="1159521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Días de actividad parlamentaria (en rojo)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93722"/>
              </p:ext>
            </p:extLst>
          </p:nvPr>
        </p:nvGraphicFramePr>
        <p:xfrm>
          <a:off x="-108520" y="1156536"/>
          <a:ext cx="9433048" cy="57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2012-2013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INICIATIVAS DE LOS PARLAMENTARIOS/GRUPOS</a:t>
            </a:r>
            <a:endParaRPr lang="es-ES" sz="25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548006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2011-2013 = 1983-1996 (1ª, 2ª, 3ª legislatura y primer año de la 4ª),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1995-1999 (4ª legislatura)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1999-2003 (5ª legislatura)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Superando registros de la 6ª y 7ª en los dos primeros años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14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385</Words>
  <Application>Microsoft Office PowerPoint</Application>
  <PresentationFormat>Presentación en pantalla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jdelamerced</dc:creator>
  <cp:lastModifiedBy>jdelamerced</cp:lastModifiedBy>
  <cp:revision>55</cp:revision>
  <cp:lastPrinted>2013-06-10T09:03:02Z</cp:lastPrinted>
  <dcterms:created xsi:type="dcterms:W3CDTF">2013-05-29T10:53:27Z</dcterms:created>
  <dcterms:modified xsi:type="dcterms:W3CDTF">2013-06-11T09:42:31Z</dcterms:modified>
</cp:coreProperties>
</file>