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56" r:id="rId2"/>
    <p:sldId id="259" r:id="rId3"/>
    <p:sldId id="260" r:id="rId4"/>
    <p:sldId id="261" r:id="rId5"/>
    <p:sldId id="262" r:id="rId6"/>
    <p:sldId id="265" r:id="rId7"/>
    <p:sldId id="264" r:id="rId8"/>
    <p:sldId id="279" r:id="rId9"/>
    <p:sldId id="266" r:id="rId10"/>
    <p:sldId id="267" r:id="rId11"/>
    <p:sldId id="268" r:id="rId12"/>
    <p:sldId id="271" r:id="rId13"/>
    <p:sldId id="269" r:id="rId14"/>
    <p:sldId id="274" r:id="rId15"/>
    <p:sldId id="273" r:id="rId16"/>
    <p:sldId id="280" r:id="rId17"/>
    <p:sldId id="275" r:id="rId18"/>
    <p:sldId id="276" r:id="rId19"/>
    <p:sldId id="277" r:id="rId20"/>
    <p:sldId id="278" r:id="rId21"/>
    <p:sldId id="281" r:id="rId22"/>
    <p:sldId id="258" r:id="rId23"/>
  </p:sldIdLst>
  <p:sldSz cx="9144000" cy="6858000" type="screen4x3"/>
  <p:notesSz cx="6858000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1413"/>
    <a:srgbClr val="5D2221"/>
    <a:srgbClr val="8B3331"/>
    <a:srgbClr val="F7EAE9"/>
    <a:srgbClr val="ECCBCA"/>
    <a:srgbClr val="DEA5A2"/>
    <a:srgbClr val="CD7371"/>
    <a:srgbClr val="AC413E"/>
    <a:srgbClr val="BF504D"/>
    <a:srgbClr val="AA3F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20"/>
      <c:rotY val="90"/>
      <c:rAngAx val="0"/>
      <c:perspective val="30"/>
    </c:view3D>
    <c:floor>
      <c:thickness val="0"/>
      <c:spPr>
        <a:noFill/>
        <a:ln w="9525">
          <a:noFill/>
        </a:ln>
        <a:scene3d>
          <a:camera prst="orthographicFront"/>
          <a:lightRig rig="threePt" dir="t"/>
        </a:scene3d>
        <a:sp3d/>
      </c:spPr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2011-2012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4.234038430182778E-2"/>
                  <c:y val="-1.0011653741241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</c:f>
              <c:strCache>
                <c:ptCount val="1"/>
                <c:pt idx="0">
                  <c:v>SESIONES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298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2012-2013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7573336019524973E-2"/>
                  <c:y val="-6.28188462257892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</c:f>
              <c:strCache>
                <c:ptCount val="1"/>
                <c:pt idx="0">
                  <c:v>SESIONES</c:v>
                </c:pt>
              </c:strCache>
            </c:strRef>
          </c:cat>
          <c:val>
            <c:numRef>
              <c:f>Hoja1!$C$2</c:f>
              <c:numCache>
                <c:formatCode>General</c:formatCode>
                <c:ptCount val="1"/>
                <c:pt idx="0">
                  <c:v>508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2013-2014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5.1497196145201179E-2"/>
                  <c:y val="-6.40888483385344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</c:f>
              <c:strCache>
                <c:ptCount val="1"/>
                <c:pt idx="0">
                  <c:v>SESIONES</c:v>
                </c:pt>
              </c:strCache>
            </c:strRef>
          </c:cat>
          <c:val>
            <c:numRef>
              <c:f>Hoja1!$D$2</c:f>
              <c:numCache>
                <c:formatCode>General</c:formatCode>
                <c:ptCount val="1"/>
                <c:pt idx="0">
                  <c:v>470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715648"/>
        <c:axId val="4717184"/>
        <c:axId val="82696384"/>
      </c:bar3DChart>
      <c:catAx>
        <c:axId val="4715648"/>
        <c:scaling>
          <c:orientation val="minMax"/>
        </c:scaling>
        <c:delete val="1"/>
        <c:axPos val="b"/>
        <c:majorTickMark val="out"/>
        <c:minorTickMark val="none"/>
        <c:tickLblPos val="nextTo"/>
        <c:crossAx val="4717184"/>
        <c:crosses val="autoZero"/>
        <c:auto val="1"/>
        <c:lblAlgn val="ctr"/>
        <c:lblOffset val="100"/>
        <c:noMultiLvlLbl val="0"/>
      </c:catAx>
      <c:valAx>
        <c:axId val="4717184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4715648"/>
        <c:crosses val="autoZero"/>
        <c:crossBetween val="between"/>
      </c:valAx>
      <c:serAx>
        <c:axId val="82696384"/>
        <c:scaling>
          <c:orientation val="minMax"/>
        </c:scaling>
        <c:delete val="1"/>
        <c:axPos val="b"/>
        <c:majorTickMark val="out"/>
        <c:minorTickMark val="none"/>
        <c:tickLblPos val="nextTo"/>
        <c:crossAx val="4717184"/>
        <c:crosses val="autoZero"/>
      </c:ser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79739537766112578"/>
          <c:y val="0.44456616194166854"/>
          <c:w val="0.14132971181204398"/>
          <c:h val="0.177879860155105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2007-2008</c:v>
                </c:pt>
              </c:strCache>
            </c:strRef>
          </c:tx>
          <c:spPr>
            <a:solidFill>
              <a:srgbClr val="F7EAE9"/>
            </a:solidFill>
          </c:spPr>
          <c:invertIfNegative val="0"/>
          <c:dLbls>
            <c:dLbl>
              <c:idx val="0"/>
              <c:layout>
                <c:manualLayout>
                  <c:x val="9.2592592592592587E-3"/>
                  <c:y val="-2.8060326608944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Hoja1!$B$2</c:f>
              <c:numCache>
                <c:formatCode>General</c:formatCode>
                <c:ptCount val="1"/>
                <c:pt idx="0">
                  <c:v>238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2008-2009</c:v>
                </c:pt>
              </c:strCache>
            </c:strRef>
          </c:tx>
          <c:spPr>
            <a:solidFill>
              <a:srgbClr val="ECCBCA"/>
            </a:solidFill>
          </c:spPr>
          <c:invertIfNegative val="0"/>
          <c:dLbls>
            <c:dLbl>
              <c:idx val="0"/>
              <c:layout>
                <c:manualLayout>
                  <c:x val="2.0061606882473024E-2"/>
                  <c:y val="-3.92844572525227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Hoja1!$C$2</c:f>
              <c:numCache>
                <c:formatCode>General</c:formatCode>
                <c:ptCount val="1"/>
                <c:pt idx="0">
                  <c:v>301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2009-2010</c:v>
                </c:pt>
              </c:strCache>
            </c:strRef>
          </c:tx>
          <c:spPr>
            <a:solidFill>
              <a:srgbClr val="DEA5A2"/>
            </a:solidFill>
          </c:spPr>
          <c:invertIfNegative val="0"/>
          <c:dLbls>
            <c:dLbl>
              <c:idx val="0"/>
              <c:layout>
                <c:manualLayout>
                  <c:x val="1.5432098765432098E-2"/>
                  <c:y val="-1.9642228626261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Hoja1!$D$2</c:f>
              <c:numCache>
                <c:formatCode>General</c:formatCode>
                <c:ptCount val="1"/>
                <c:pt idx="0">
                  <c:v>293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2010-2011</c:v>
                </c:pt>
              </c:strCache>
            </c:strRef>
          </c:tx>
          <c:spPr>
            <a:solidFill>
              <a:srgbClr val="CD7371"/>
            </a:solidFill>
          </c:spPr>
          <c:invertIfNegative val="0"/>
          <c:dLbls>
            <c:dLbl>
              <c:idx val="0"/>
              <c:layout>
                <c:manualLayout>
                  <c:x val="2.0061728395061727E-2"/>
                  <c:y val="-2.5254293948050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Hoja1!$E$2</c:f>
              <c:numCache>
                <c:formatCode>General</c:formatCode>
                <c:ptCount val="1"/>
                <c:pt idx="0">
                  <c:v>241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2011-2012</c:v>
                </c:pt>
              </c:strCache>
            </c:strRef>
          </c:tx>
          <c:spPr>
            <a:solidFill>
              <a:srgbClr val="8B3331">
                <a:alpha val="86667"/>
              </a:srgbClr>
            </a:solidFill>
          </c:spPr>
          <c:invertIfNegative val="0"/>
          <c:dLbls>
            <c:dLbl>
              <c:idx val="0"/>
              <c:layout>
                <c:manualLayout>
                  <c:x val="1.5432098765432098E-2"/>
                  <c:y val="-2.5254514895504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Hoja1!$F$2</c:f>
              <c:numCache>
                <c:formatCode>General</c:formatCode>
                <c:ptCount val="1"/>
                <c:pt idx="0">
                  <c:v>298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2012-2013</c:v>
                </c:pt>
              </c:strCache>
            </c:strRef>
          </c:tx>
          <c:spPr>
            <a:solidFill>
              <a:srgbClr val="5D222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5D2221"/>
              </a:solidFill>
              <a:ln>
                <a:noFill/>
              </a:ln>
            </c:spPr>
          </c:dPt>
          <c:dLbls>
            <c:dLbl>
              <c:idx val="0"/>
              <c:layout>
                <c:manualLayout>
                  <c:x val="2.0061728395061727E-2"/>
                  <c:y val="-2.8060326608944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Hoja1!$G$2</c:f>
              <c:numCache>
                <c:formatCode>General</c:formatCode>
                <c:ptCount val="1"/>
                <c:pt idx="0">
                  <c:v>508</c:v>
                </c:pt>
              </c:numCache>
            </c:numRef>
          </c:val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2013-2014</c:v>
                </c:pt>
              </c:strCache>
            </c:strRef>
          </c:tx>
          <c:spPr>
            <a:solidFill>
              <a:srgbClr val="351413"/>
            </a:solidFill>
          </c:spPr>
          <c:invertIfNegative val="0"/>
          <c:dLbls>
            <c:dLbl>
              <c:idx val="0"/>
              <c:layout>
                <c:manualLayout>
                  <c:x val="1.3888888888888888E-2"/>
                  <c:y val="-4.4896522574311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Hoja1!$H$2</c:f>
              <c:numCache>
                <c:formatCode>General</c:formatCode>
                <c:ptCount val="1"/>
                <c:pt idx="0">
                  <c:v>470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7243520"/>
        <c:axId val="37253504"/>
        <c:axId val="0"/>
      </c:bar3DChart>
      <c:catAx>
        <c:axId val="372435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253504"/>
        <c:crosses val="autoZero"/>
        <c:auto val="1"/>
        <c:lblAlgn val="ctr"/>
        <c:lblOffset val="100"/>
        <c:noMultiLvlLbl val="0"/>
      </c:catAx>
      <c:valAx>
        <c:axId val="372535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7243520"/>
        <c:crosses val="autoZero"/>
        <c:crossBetween val="between"/>
      </c:valAx>
      <c:spPr>
        <a:noFill/>
        <a:ln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20"/>
      <c:rotY val="90"/>
      <c:rAngAx val="0"/>
      <c:perspective val="30"/>
    </c:view3D>
    <c:floor>
      <c:thickness val="0"/>
      <c:spPr>
        <a:noFill/>
        <a:ln w="9525">
          <a:noFill/>
        </a:ln>
        <a:scene3d>
          <a:camera prst="orthographicFront"/>
          <a:lightRig rig="threePt" dir="t"/>
        </a:scene3d>
        <a:sp3d/>
      </c:spPr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2011-2012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3.5785994092259472E-2"/>
                  <c:y val="5.782725278980977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</c:f>
              <c:strCache>
                <c:ptCount val="1"/>
                <c:pt idx="0">
                  <c:v>SESIONES</c:v>
                </c:pt>
              </c:strCache>
            </c:strRef>
          </c:cat>
          <c:val>
            <c:numRef>
              <c:f>Hoja1!$B$2</c:f>
              <c:numCache>
                <c:formatCode>#,##0</c:formatCode>
                <c:ptCount val="1"/>
                <c:pt idx="0">
                  <c:v>1237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2012-2013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5.1745310741554584E-2"/>
                  <c:y val="-8.41801333832854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</c:f>
              <c:strCache>
                <c:ptCount val="1"/>
                <c:pt idx="0">
                  <c:v>SESIONES</c:v>
                </c:pt>
              </c:strCache>
            </c:strRef>
          </c:cat>
          <c:val>
            <c:numRef>
              <c:f>Hoja1!$C$2</c:f>
              <c:numCache>
                <c:formatCode>#,##0</c:formatCode>
                <c:ptCount val="1"/>
                <c:pt idx="0">
                  <c:v>1823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2013-2014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5.116045206173020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</c:f>
              <c:strCache>
                <c:ptCount val="1"/>
                <c:pt idx="0">
                  <c:v>SESIONES</c:v>
                </c:pt>
              </c:strCache>
            </c:strRef>
          </c:cat>
          <c:val>
            <c:numRef>
              <c:f>Hoja1!$D$2</c:f>
              <c:numCache>
                <c:formatCode>#,##0</c:formatCode>
                <c:ptCount val="1"/>
                <c:pt idx="0">
                  <c:v>1765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7358976"/>
        <c:axId val="37373056"/>
        <c:axId val="37619008"/>
      </c:bar3DChart>
      <c:catAx>
        <c:axId val="37358976"/>
        <c:scaling>
          <c:orientation val="minMax"/>
        </c:scaling>
        <c:delete val="1"/>
        <c:axPos val="b"/>
        <c:majorTickMark val="out"/>
        <c:minorTickMark val="none"/>
        <c:tickLblPos val="nextTo"/>
        <c:crossAx val="37373056"/>
        <c:crosses val="autoZero"/>
        <c:auto val="1"/>
        <c:lblAlgn val="ctr"/>
        <c:lblOffset val="100"/>
        <c:noMultiLvlLbl val="0"/>
      </c:catAx>
      <c:valAx>
        <c:axId val="37373056"/>
        <c:scaling>
          <c:orientation val="minMax"/>
        </c:scaling>
        <c:delete val="1"/>
        <c:axPos val="r"/>
        <c:numFmt formatCode="#,##0" sourceLinked="1"/>
        <c:majorTickMark val="out"/>
        <c:minorTickMark val="none"/>
        <c:tickLblPos val="nextTo"/>
        <c:crossAx val="37358976"/>
        <c:crosses val="autoZero"/>
        <c:crossBetween val="between"/>
      </c:valAx>
      <c:serAx>
        <c:axId val="37619008"/>
        <c:scaling>
          <c:orientation val="minMax"/>
        </c:scaling>
        <c:delete val="1"/>
        <c:axPos val="b"/>
        <c:majorTickMark val="out"/>
        <c:minorTickMark val="none"/>
        <c:tickLblPos val="nextTo"/>
        <c:crossAx val="37373056"/>
        <c:crosses val="autoZero"/>
      </c:ser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79739537766112578"/>
          <c:y val="0.44456616194166854"/>
          <c:w val="0.14040583701047635"/>
          <c:h val="0.1854739414297801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Proyecto de Ley</c:v>
                </c:pt>
              </c:strCache>
            </c:strRef>
          </c:tx>
          <c:invertIfNegative val="0"/>
          <c:cat>
            <c:strRef>
              <c:f>Hoja1!$A$2:$A$4</c:f>
              <c:strCache>
                <c:ptCount val="3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15</c:v>
                </c:pt>
                <c:pt idx="1">
                  <c:v>18</c:v>
                </c:pt>
                <c:pt idx="2">
                  <c:v>9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Proposición de Ley</c:v>
                </c:pt>
              </c:strCache>
            </c:strRef>
          </c:tx>
          <c:invertIfNegative val="0"/>
          <c:cat>
            <c:strRef>
              <c:f>Hoja1!$A$2:$A$4</c:f>
              <c:strCache>
                <c:ptCount val="3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2</c:v>
                </c:pt>
                <c:pt idx="1">
                  <c:v>19</c:v>
                </c:pt>
                <c:pt idx="2">
                  <c:v>24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7406976"/>
        <c:axId val="37416960"/>
        <c:axId val="0"/>
      </c:bar3DChart>
      <c:catAx>
        <c:axId val="3740697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noFill/>
          </a:ln>
        </c:spPr>
        <c:crossAx val="37416960"/>
        <c:crosses val="autoZero"/>
        <c:auto val="1"/>
        <c:lblAlgn val="ctr"/>
        <c:lblOffset val="100"/>
        <c:noMultiLvlLbl val="0"/>
      </c:catAx>
      <c:valAx>
        <c:axId val="374169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740697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2013-2014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Hoja1!$A$2:$A$7</c:f>
              <c:strCache>
                <c:ptCount val="6"/>
                <c:pt idx="0">
                  <c:v>Interpelaciones</c:v>
                </c:pt>
                <c:pt idx="1">
                  <c:v>Preguntas</c:v>
                </c:pt>
                <c:pt idx="2">
                  <c:v>Comparecencias</c:v>
                </c:pt>
                <c:pt idx="3">
                  <c:v>Sesiones de Trabajo</c:v>
                </c:pt>
                <c:pt idx="4">
                  <c:v>P. de Información</c:v>
                </c:pt>
                <c:pt idx="5">
                  <c:v>Mociones+declaraciones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20</c:v>
                </c:pt>
                <c:pt idx="1">
                  <c:v>457</c:v>
                </c:pt>
                <c:pt idx="2">
                  <c:v>309</c:v>
                </c:pt>
                <c:pt idx="3">
                  <c:v>162</c:v>
                </c:pt>
                <c:pt idx="4">
                  <c:v>445</c:v>
                </c:pt>
                <c:pt idx="5">
                  <c:v>295</c:v>
                </c:pt>
              </c:numCache>
            </c:numRef>
          </c:val>
        </c:ser>
        <c:ser>
          <c:idx val="2"/>
          <c:order val="1"/>
          <c:tx>
            <c:strRef>
              <c:f>Hoja1!$C$1</c:f>
              <c:strCache>
                <c:ptCount val="1"/>
                <c:pt idx="0">
                  <c:v>2012-2013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Hoja1!$A$2:$A$7</c:f>
              <c:strCache>
                <c:ptCount val="6"/>
                <c:pt idx="0">
                  <c:v>Interpelaciones</c:v>
                </c:pt>
                <c:pt idx="1">
                  <c:v>Preguntas</c:v>
                </c:pt>
                <c:pt idx="2">
                  <c:v>Comparecencias</c:v>
                </c:pt>
                <c:pt idx="3">
                  <c:v>Sesiones de Trabajo</c:v>
                </c:pt>
                <c:pt idx="4">
                  <c:v>P. de Información</c:v>
                </c:pt>
                <c:pt idx="5">
                  <c:v>Mociones+declaraciones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23</c:v>
                </c:pt>
                <c:pt idx="1">
                  <c:v>449</c:v>
                </c:pt>
                <c:pt idx="2">
                  <c:v>341</c:v>
                </c:pt>
                <c:pt idx="3">
                  <c:v>199</c:v>
                </c:pt>
                <c:pt idx="4">
                  <c:v>379</c:v>
                </c:pt>
                <c:pt idx="5">
                  <c:v>347</c:v>
                </c:pt>
              </c:numCache>
            </c:numRef>
          </c:val>
        </c:ser>
        <c:ser>
          <c:idx val="3"/>
          <c:order val="2"/>
          <c:tx>
            <c:strRef>
              <c:f>Hoja1!$D$1</c:f>
              <c:strCache>
                <c:ptCount val="1"/>
                <c:pt idx="0">
                  <c:v>2011-2012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dirty="0"/>
                      <a:t>14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Hoja1!$A$2:$A$7</c:f>
              <c:strCache>
                <c:ptCount val="6"/>
                <c:pt idx="0">
                  <c:v>Interpelaciones</c:v>
                </c:pt>
                <c:pt idx="1">
                  <c:v>Preguntas</c:v>
                </c:pt>
                <c:pt idx="2">
                  <c:v>Comparecencias</c:v>
                </c:pt>
                <c:pt idx="3">
                  <c:v>Sesiones de Trabajo</c:v>
                </c:pt>
                <c:pt idx="4">
                  <c:v>P. de Información</c:v>
                </c:pt>
                <c:pt idx="5">
                  <c:v>Mociones+declaraciones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14</c:v>
                </c:pt>
                <c:pt idx="1">
                  <c:v>411</c:v>
                </c:pt>
                <c:pt idx="2">
                  <c:v>229</c:v>
                </c:pt>
                <c:pt idx="3">
                  <c:v>113</c:v>
                </c:pt>
                <c:pt idx="4">
                  <c:v>246</c:v>
                </c:pt>
                <c:pt idx="5">
                  <c:v>184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7459456"/>
        <c:axId val="37460992"/>
        <c:axId val="0"/>
      </c:bar3DChart>
      <c:catAx>
        <c:axId val="3745945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noFill/>
          </a:ln>
        </c:spPr>
        <c:crossAx val="37460992"/>
        <c:crosses val="autoZero"/>
        <c:auto val="1"/>
        <c:lblAlgn val="ctr"/>
        <c:lblOffset val="100"/>
        <c:noMultiLvlLbl val="0"/>
      </c:catAx>
      <c:valAx>
        <c:axId val="374609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74594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506027024399723E-2"/>
          <c:y val="3.9249326607398258E-2"/>
          <c:w val="0.89439328764460002"/>
          <c:h val="0.84317326500459677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marker>
            <c:symbol val="none"/>
          </c:marker>
          <c:cat>
            <c:numRef>
              <c:f>Hoja1!$A$2:$A$30</c:f>
              <c:numCache>
                <c:formatCode>General</c:formatCode>
                <c:ptCount val="29"/>
                <c:pt idx="0">
                  <c:v>1985</c:v>
                </c:pt>
                <c:pt idx="28">
                  <c:v>2014</c:v>
                </c:pt>
              </c:numCache>
            </c:numRef>
          </c:cat>
          <c:val>
            <c:numRef>
              <c:f>Hoja1!$B$2:$B$30</c:f>
              <c:numCache>
                <c:formatCode>General</c:formatCode>
                <c:ptCount val="29"/>
                <c:pt idx="0">
                  <c:v>6</c:v>
                </c:pt>
                <c:pt idx="1">
                  <c:v>27</c:v>
                </c:pt>
                <c:pt idx="2">
                  <c:v>20</c:v>
                </c:pt>
                <c:pt idx="3">
                  <c:v>53</c:v>
                </c:pt>
                <c:pt idx="4">
                  <c:v>53</c:v>
                </c:pt>
                <c:pt idx="5">
                  <c:v>45</c:v>
                </c:pt>
                <c:pt idx="6">
                  <c:v>27</c:v>
                </c:pt>
                <c:pt idx="7">
                  <c:v>54</c:v>
                </c:pt>
                <c:pt idx="8">
                  <c:v>77</c:v>
                </c:pt>
                <c:pt idx="9">
                  <c:v>47</c:v>
                </c:pt>
                <c:pt idx="10">
                  <c:v>49</c:v>
                </c:pt>
                <c:pt idx="11">
                  <c:v>66</c:v>
                </c:pt>
                <c:pt idx="12">
                  <c:v>95</c:v>
                </c:pt>
                <c:pt idx="13">
                  <c:v>93</c:v>
                </c:pt>
                <c:pt idx="14">
                  <c:v>63</c:v>
                </c:pt>
                <c:pt idx="15">
                  <c:v>79</c:v>
                </c:pt>
                <c:pt idx="16">
                  <c:v>86</c:v>
                </c:pt>
                <c:pt idx="17">
                  <c:v>57</c:v>
                </c:pt>
                <c:pt idx="18">
                  <c:v>130</c:v>
                </c:pt>
                <c:pt idx="19">
                  <c:v>177</c:v>
                </c:pt>
                <c:pt idx="20">
                  <c:v>128</c:v>
                </c:pt>
                <c:pt idx="21">
                  <c:v>120</c:v>
                </c:pt>
                <c:pt idx="22">
                  <c:v>118</c:v>
                </c:pt>
                <c:pt idx="23">
                  <c:v>175</c:v>
                </c:pt>
                <c:pt idx="24">
                  <c:v>200</c:v>
                </c:pt>
                <c:pt idx="25">
                  <c:v>107</c:v>
                </c:pt>
                <c:pt idx="26">
                  <c:v>229</c:v>
                </c:pt>
                <c:pt idx="27">
                  <c:v>341</c:v>
                </c:pt>
                <c:pt idx="28">
                  <c:v>309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556608"/>
        <c:axId val="37558144"/>
      </c:lineChart>
      <c:catAx>
        <c:axId val="3755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crossAx val="37558144"/>
        <c:crosses val="autoZero"/>
        <c:auto val="1"/>
        <c:lblAlgn val="ctr"/>
        <c:lblOffset val="100"/>
        <c:noMultiLvlLbl val="0"/>
      </c:catAx>
      <c:valAx>
        <c:axId val="37558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375566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s-E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Sesiones de Comisiones Ordinarias</c:v>
                </c:pt>
              </c:strCache>
            </c:strRef>
          </c:tx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Hoja1!$A$2:$A$7</c:f>
              <c:strCache>
                <c:ptCount val="6"/>
                <c:pt idx="0">
                  <c:v>Economía, Hacienda, Industria y Empleo</c:v>
                </c:pt>
                <c:pt idx="1">
                  <c:v>Salud</c:v>
                </c:pt>
                <c:pt idx="2">
                  <c:v>Políticas Sociales</c:v>
                </c:pt>
                <c:pt idx="3">
                  <c:v>Educación</c:v>
                </c:pt>
                <c:pt idx="4">
                  <c:v>Desarrollo Rural, MA y Admin Local</c:v>
                </c:pt>
                <c:pt idx="5">
                  <c:v>Otras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75</c:v>
                </c:pt>
                <c:pt idx="1">
                  <c:v>53</c:v>
                </c:pt>
                <c:pt idx="2">
                  <c:v>53</c:v>
                </c:pt>
                <c:pt idx="3">
                  <c:v>44</c:v>
                </c:pt>
                <c:pt idx="4">
                  <c:v>33</c:v>
                </c:pt>
                <c:pt idx="5">
                  <c:v>122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8431661320112769"/>
          <c:y val="0.17678005763635274"/>
          <c:w val="0.30796733741615634"/>
          <c:h val="0.7306208645541291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4566960815474298E-2"/>
          <c:y val="5.5257403780128535E-2"/>
          <c:w val="0.70703400745907097"/>
          <c:h val="0.94474259621987144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explosion val="25"/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Hoja1!$A$2:$A$7</c:f>
              <c:strCache>
                <c:ptCount val="6"/>
                <c:pt idx="0">
                  <c:v>Primaria</c:v>
                </c:pt>
                <c:pt idx="1">
                  <c:v>ESO</c:v>
                </c:pt>
                <c:pt idx="2">
                  <c:v>FP y Bachiller</c:v>
                </c:pt>
                <c:pt idx="3">
                  <c:v>Universitarios</c:v>
                </c:pt>
                <c:pt idx="4">
                  <c:v>Asociaciones</c:v>
                </c:pt>
                <c:pt idx="5">
                  <c:v>Puertas Abiertas</c:v>
                </c:pt>
              </c:strCache>
            </c:strRef>
          </c:cat>
          <c:val>
            <c:numRef>
              <c:f>Hoja1!$B$2:$B$7</c:f>
              <c:numCache>
                <c:formatCode>0%</c:formatCode>
                <c:ptCount val="6"/>
                <c:pt idx="0">
                  <c:v>0.34</c:v>
                </c:pt>
                <c:pt idx="1">
                  <c:v>9.5000000000000001E-2</c:v>
                </c:pt>
                <c:pt idx="2">
                  <c:v>0.115</c:v>
                </c:pt>
                <c:pt idx="3">
                  <c:v>0.03</c:v>
                </c:pt>
                <c:pt idx="4">
                  <c:v>0.312</c:v>
                </c:pt>
                <c:pt idx="5">
                  <c:v>0.11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0.58493</cdr:x>
      <cdr:y>0.79409</cdr:y>
    </cdr:from>
    <cdr:to>
      <cdr:x>0.81545</cdr:x>
      <cdr:y>0.90281</cdr:y>
    </cdr:to>
    <cdr:sp macro="" textlink="">
      <cdr:nvSpPr>
        <cdr:cNvPr id="2" name="2 CuadroTexto"/>
        <cdr:cNvSpPr txBox="1"/>
      </cdr:nvSpPr>
      <cdr:spPr>
        <a:xfrm xmlns:a="http://schemas.openxmlformats.org/drawingml/2006/main">
          <a:off x="5481609" y="4720735"/>
          <a:ext cx="2160240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E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dirty="0" smtClean="0"/>
            <a:t>2º Año de mayor actividad desde 1983</a:t>
          </a:r>
          <a:endParaRPr lang="es-ES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0.12407</cdr:x>
      <cdr:y>0.77747</cdr:y>
    </cdr:from>
    <cdr:to>
      <cdr:x>0.84733</cdr:x>
      <cdr:y>0.92902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170384" y="4432704"/>
          <a:ext cx="6822504" cy="864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0.07222</cdr:x>
      <cdr:y>0.76368</cdr:y>
    </cdr:from>
    <cdr:to>
      <cdr:x>0.1225</cdr:x>
      <cdr:y>0.84323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594320" y="3456384"/>
          <a:ext cx="41379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600" dirty="0" smtClean="0"/>
            <a:t>6</a:t>
          </a:r>
          <a:endParaRPr lang="es-ES" sz="16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7CD45-BD69-4009-911E-A6EE7CF1B7F8}" type="datetimeFigureOut">
              <a:rPr lang="es-ES" smtClean="0"/>
              <a:t>28/05/2014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4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359EA-5C62-40BD-A5BC-3BAEBA548C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747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4B735-5BB0-4C88-8538-FD2F6FD21234}" type="datetimeFigureOut">
              <a:rPr lang="es-ES" smtClean="0"/>
              <a:t>28/05/2014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C4E3-E2F2-4C8E-801E-8171D065B5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2558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4B735-5BB0-4C88-8538-FD2F6FD21234}" type="datetimeFigureOut">
              <a:rPr lang="es-ES" smtClean="0"/>
              <a:t>28/05/2014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C4E3-E2F2-4C8E-801E-8171D065B5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8352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4B735-5BB0-4C88-8538-FD2F6FD21234}" type="datetimeFigureOut">
              <a:rPr lang="es-ES" smtClean="0"/>
              <a:t>28/05/2014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C4E3-E2F2-4C8E-801E-8171D065B5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7079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4B735-5BB0-4C88-8538-FD2F6FD21234}" type="datetimeFigureOut">
              <a:rPr lang="es-ES" smtClean="0"/>
              <a:t>28/05/2014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C4E3-E2F2-4C8E-801E-8171D065B5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651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4B735-5BB0-4C88-8538-FD2F6FD21234}" type="datetimeFigureOut">
              <a:rPr lang="es-ES" smtClean="0"/>
              <a:t>28/05/2014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C4E3-E2F2-4C8E-801E-8171D065B5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3440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4B735-5BB0-4C88-8538-FD2F6FD21234}" type="datetimeFigureOut">
              <a:rPr lang="es-ES" smtClean="0"/>
              <a:t>28/05/2014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C4E3-E2F2-4C8E-801E-8171D065B5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8452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4B735-5BB0-4C88-8538-FD2F6FD21234}" type="datetimeFigureOut">
              <a:rPr lang="es-ES" smtClean="0"/>
              <a:t>28/05/2014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C4E3-E2F2-4C8E-801E-8171D065B5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3543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4B735-5BB0-4C88-8538-FD2F6FD21234}" type="datetimeFigureOut">
              <a:rPr lang="es-ES" smtClean="0"/>
              <a:t>28/05/2014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C4E3-E2F2-4C8E-801E-8171D065B5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1073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4B735-5BB0-4C88-8538-FD2F6FD21234}" type="datetimeFigureOut">
              <a:rPr lang="es-ES" smtClean="0"/>
              <a:t>28/05/2014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C4E3-E2F2-4C8E-801E-8171D065B5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2352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4B735-5BB0-4C88-8538-FD2F6FD21234}" type="datetimeFigureOut">
              <a:rPr lang="es-ES" smtClean="0"/>
              <a:t>28/05/2014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C4E3-E2F2-4C8E-801E-8171D065B5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6163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4B735-5BB0-4C88-8538-FD2F6FD21234}" type="datetimeFigureOut">
              <a:rPr lang="es-ES" smtClean="0"/>
              <a:t>28/05/2014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C4E3-E2F2-4C8E-801E-8171D065B5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035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4B735-5BB0-4C88-8538-FD2F6FD21234}" type="datetimeFigureOut">
              <a:rPr lang="es-ES" smtClean="0"/>
              <a:t>28/05/2014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7C4E3-E2F2-4C8E-801E-8171D065B5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126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9143999" cy="7438282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411760" y="6065593"/>
            <a:ext cx="56166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ACTIVIDAD  2013-2014</a:t>
            </a:r>
            <a:endParaRPr lang="es-ES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87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5984882"/>
              </p:ext>
            </p:extLst>
          </p:nvPr>
        </p:nvGraphicFramePr>
        <p:xfrm>
          <a:off x="467544" y="189804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3728" cy="1156536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123728" y="908720"/>
            <a:ext cx="7020272" cy="457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131840" y="323364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ACTIVIDAD PARLAMENTARIA 2013-2014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2123728" y="1439778"/>
            <a:ext cx="59046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smtClean="0"/>
              <a:t>LEYES FORALES APROBADAS</a:t>
            </a:r>
            <a:endParaRPr lang="es-ES" sz="2500" dirty="0"/>
          </a:p>
        </p:txBody>
      </p:sp>
      <p:sp>
        <p:nvSpPr>
          <p:cNvPr id="9" name="8 CuadroTexto"/>
          <p:cNvSpPr txBox="1"/>
          <p:nvPr/>
        </p:nvSpPr>
        <p:spPr>
          <a:xfrm>
            <a:off x="1547664" y="3645024"/>
            <a:ext cx="864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 smtClean="0"/>
              <a:t>17</a:t>
            </a:r>
            <a:endParaRPr lang="es-ES" sz="22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3275856" y="1950321"/>
            <a:ext cx="864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 smtClean="0"/>
              <a:t>37</a:t>
            </a:r>
            <a:endParaRPr lang="es-ES" sz="22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959464" y="2276871"/>
            <a:ext cx="864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 smtClean="0"/>
              <a:t>33</a:t>
            </a: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270615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5686319"/>
              </p:ext>
            </p:extLst>
          </p:nvPr>
        </p:nvGraphicFramePr>
        <p:xfrm>
          <a:off x="467544" y="220486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3728" cy="1156536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123728" y="908720"/>
            <a:ext cx="7020272" cy="457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131840" y="323364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ACTIVIDAD PARLAMENTARIA 2013-2014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1061864" y="1439778"/>
            <a:ext cx="69665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smtClean="0"/>
              <a:t>INICIATIVAS DE CONTROL E IMPULSO POLÍTICO</a:t>
            </a:r>
            <a:endParaRPr lang="es-ES" sz="2500" dirty="0"/>
          </a:p>
        </p:txBody>
      </p:sp>
    </p:spTree>
    <p:extLst>
      <p:ext uri="{BB962C8B-B14F-4D97-AF65-F5344CB8AC3E}">
        <p14:creationId xmlns:p14="http://schemas.microsoft.com/office/powerpoint/2010/main" val="260000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7085482"/>
              </p:ext>
            </p:extLst>
          </p:nvPr>
        </p:nvGraphicFramePr>
        <p:xfrm>
          <a:off x="467544" y="191683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3728" cy="1156536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123728" y="908720"/>
            <a:ext cx="7020272" cy="457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131840" y="323364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ACTIVIDAD PARLAMENTARIA 2013-2014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3131840" y="1439778"/>
            <a:ext cx="30963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smtClean="0"/>
              <a:t>COMPARECENCIAS</a:t>
            </a:r>
            <a:endParaRPr lang="es-ES" sz="2500" dirty="0"/>
          </a:p>
        </p:txBody>
      </p:sp>
      <p:sp>
        <p:nvSpPr>
          <p:cNvPr id="9" name="1 CuadroTexto"/>
          <p:cNvSpPr txBox="1"/>
          <p:nvPr/>
        </p:nvSpPr>
        <p:spPr>
          <a:xfrm>
            <a:off x="4365104" y="3248980"/>
            <a:ext cx="413792" cy="3600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s-ES" sz="1600" dirty="0"/>
          </a:p>
        </p:txBody>
      </p:sp>
      <p:sp>
        <p:nvSpPr>
          <p:cNvPr id="3" name="2 CuadroTexto"/>
          <p:cNvSpPr txBox="1"/>
          <p:nvPr/>
        </p:nvSpPr>
        <p:spPr>
          <a:xfrm>
            <a:off x="8172400" y="252474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309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4424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8664786"/>
              </p:ext>
            </p:extLst>
          </p:nvPr>
        </p:nvGraphicFramePr>
        <p:xfrm>
          <a:off x="467544" y="191683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3728" cy="1156536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123728" y="908720"/>
            <a:ext cx="7020272" cy="457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131840" y="323364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ACTIVIDAD PARLAMENTARIA 2013-2014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1907704" y="1439778"/>
            <a:ext cx="59046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smtClean="0"/>
              <a:t>SESIONES DE COMISIONES ORDINARIAS</a:t>
            </a:r>
            <a:endParaRPr lang="es-ES" sz="2500" dirty="0"/>
          </a:p>
        </p:txBody>
      </p:sp>
    </p:spTree>
    <p:extLst>
      <p:ext uri="{BB962C8B-B14F-4D97-AF65-F5344CB8AC3E}">
        <p14:creationId xmlns:p14="http://schemas.microsoft.com/office/powerpoint/2010/main" val="421664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s-ES" dirty="0" smtClean="0"/>
              <a:t>Transparencia </a:t>
            </a:r>
          </a:p>
          <a:p>
            <a:r>
              <a:rPr lang="es-ES" dirty="0" smtClean="0"/>
              <a:t>Apertura a la sociedad</a:t>
            </a:r>
          </a:p>
          <a:p>
            <a:r>
              <a:rPr lang="es-ES" dirty="0" smtClean="0"/>
              <a:t>Participación ciudadana</a:t>
            </a:r>
          </a:p>
          <a:p>
            <a:r>
              <a:rPr lang="es-ES" dirty="0" smtClean="0"/>
              <a:t>Sede de debate público</a:t>
            </a:r>
          </a:p>
          <a:p>
            <a:r>
              <a:rPr lang="es-ES" dirty="0" smtClean="0"/>
              <a:t>Conocimiento de la institución y del Régimen Foral de Navarra</a:t>
            </a:r>
          </a:p>
          <a:p>
            <a:r>
              <a:rPr lang="es-ES" dirty="0" smtClean="0"/>
              <a:t>Difusión de valores y principios democráticos</a:t>
            </a:r>
          </a:p>
          <a:p>
            <a:r>
              <a:rPr lang="es-ES" dirty="0" smtClean="0"/>
              <a:t>Expresión de inquietudes culturales y solidarias</a:t>
            </a:r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3728" cy="1156536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123728" y="908720"/>
            <a:ext cx="7020272" cy="457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131840" y="323364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ACTIVIDAD PARLAMENTARIA 2013-2014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3131840" y="1439778"/>
            <a:ext cx="30963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smtClean="0"/>
              <a:t>OBJETIVOS</a:t>
            </a:r>
            <a:endParaRPr lang="es-ES" sz="2500" dirty="0"/>
          </a:p>
        </p:txBody>
      </p:sp>
    </p:spTree>
    <p:extLst>
      <p:ext uri="{BB962C8B-B14F-4D97-AF65-F5344CB8AC3E}">
        <p14:creationId xmlns:p14="http://schemas.microsoft.com/office/powerpoint/2010/main" val="408363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3728" cy="1156536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123728" y="908720"/>
            <a:ext cx="7020272" cy="457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131840" y="323364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ACTIVIDAD PARLAMENTARIA 2013-2014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1547664" y="1439778"/>
            <a:ext cx="59046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smtClean="0"/>
              <a:t>2º Parlamento más transparente de España</a:t>
            </a:r>
            <a:endParaRPr lang="es-ES" sz="25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5" t="20381" r="27500" b="21524"/>
          <a:stretch/>
        </p:blipFill>
        <p:spPr bwMode="auto">
          <a:xfrm>
            <a:off x="872442" y="2060848"/>
            <a:ext cx="7547430" cy="4426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57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2" t="12455" r="10824" b="8291"/>
          <a:stretch/>
        </p:blipFill>
        <p:spPr bwMode="auto">
          <a:xfrm>
            <a:off x="467544" y="828859"/>
            <a:ext cx="8454663" cy="539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115617" y="188640"/>
            <a:ext cx="74888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smtClean="0"/>
              <a:t>Nuevo espacio web para la participación ciudadana</a:t>
            </a:r>
            <a:endParaRPr lang="es-ES" sz="2500" dirty="0"/>
          </a:p>
        </p:txBody>
      </p:sp>
    </p:spTree>
    <p:extLst>
      <p:ext uri="{BB962C8B-B14F-4D97-AF65-F5344CB8AC3E}">
        <p14:creationId xmlns:p14="http://schemas.microsoft.com/office/powerpoint/2010/main" val="357545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3728" cy="1156536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2123728" y="908720"/>
            <a:ext cx="7020272" cy="457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131840" y="323364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ACTIVIDAD PARLAMENTARIA 2013-2014</a:t>
            </a:r>
            <a:endParaRPr lang="es-ES" dirty="0"/>
          </a:p>
        </p:txBody>
      </p:sp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1047746964"/>
              </p:ext>
            </p:extLst>
          </p:nvPr>
        </p:nvGraphicFramePr>
        <p:xfrm>
          <a:off x="1259632" y="1453421"/>
          <a:ext cx="6720408" cy="5056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2411760" y="1439778"/>
            <a:ext cx="38164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smtClean="0"/>
              <a:t>VISITAS AL PARLAMENTO</a:t>
            </a:r>
            <a:endParaRPr lang="es-ES" sz="2500" dirty="0"/>
          </a:p>
        </p:txBody>
      </p:sp>
    </p:spTree>
    <p:extLst>
      <p:ext uri="{BB962C8B-B14F-4D97-AF65-F5344CB8AC3E}">
        <p14:creationId xmlns:p14="http://schemas.microsoft.com/office/powerpoint/2010/main" val="289353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3728" cy="1156536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123728" y="908720"/>
            <a:ext cx="7020272" cy="457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131840" y="323364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ACTIVIDAD PARLAMENTARIA 2013-2014</a:t>
            </a:r>
            <a:endParaRPr lang="es-ES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69" y="1170179"/>
            <a:ext cx="4125600" cy="2743523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496" y="1170179"/>
            <a:ext cx="4122112" cy="2743523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69" y="3971142"/>
            <a:ext cx="4125600" cy="2751509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497" y="3971141"/>
            <a:ext cx="4122112" cy="27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26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3728" cy="1156536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123728" y="908720"/>
            <a:ext cx="7020272" cy="457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131840" y="323364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ACTIVIDAD PARLAMENTARIA 2013-2014</a:t>
            </a:r>
            <a:endParaRPr lang="es-ES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56536"/>
            <a:ext cx="4136967" cy="2753264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093" y="1156537"/>
            <a:ext cx="4071099" cy="2753263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54" y="3971988"/>
            <a:ext cx="4134157" cy="2751395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092" y="3971989"/>
            <a:ext cx="4071100" cy="275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0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420888"/>
            <a:ext cx="7715200" cy="39212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_tradnl" sz="2400" b="1" dirty="0"/>
              <a:t>COMPOSICIÓN DEL PARLAMENTO DE NAVARRA</a:t>
            </a:r>
            <a:endParaRPr lang="es-ES" sz="2400" b="1" dirty="0"/>
          </a:p>
          <a:p>
            <a:pPr marL="0" indent="0">
              <a:buNone/>
            </a:pPr>
            <a:r>
              <a:rPr lang="es-ES_tradnl" sz="2400" dirty="0"/>
              <a:t>1. PARLAMENTARIOS FORALES</a:t>
            </a:r>
            <a:endParaRPr lang="es-ES" sz="2400" dirty="0"/>
          </a:p>
          <a:p>
            <a:pPr marL="0" indent="0">
              <a:buNone/>
            </a:pPr>
            <a:endParaRPr lang="es-ES_tradnl" sz="2400" dirty="0" smtClean="0"/>
          </a:p>
          <a:p>
            <a:pPr marL="0" indent="0">
              <a:buNone/>
            </a:pPr>
            <a:r>
              <a:rPr lang="es-ES_tradnl" sz="2400" dirty="0" smtClean="0"/>
              <a:t>2.1 GRUPOS </a:t>
            </a:r>
            <a:r>
              <a:rPr lang="es-ES_tradnl" sz="2400" dirty="0"/>
              <a:t>PARLAMENTARIOS</a:t>
            </a:r>
            <a:endParaRPr lang="es-ES" sz="2400" dirty="0"/>
          </a:p>
          <a:p>
            <a:pPr marL="0" indent="0">
              <a:buNone/>
            </a:pPr>
            <a:r>
              <a:rPr lang="es-ES_tradnl" sz="2400" dirty="0" smtClean="0"/>
              <a:t>– </a:t>
            </a:r>
            <a:r>
              <a:rPr lang="es-ES_tradnl" sz="2400" dirty="0"/>
              <a:t>G.P. Unión del Pueblo </a:t>
            </a:r>
            <a:r>
              <a:rPr lang="es-ES_tradnl" sz="2400" dirty="0" smtClean="0"/>
              <a:t>Navarro</a:t>
            </a:r>
            <a:endParaRPr lang="es-ES" sz="2400" dirty="0"/>
          </a:p>
          <a:p>
            <a:pPr marL="0" indent="0">
              <a:buNone/>
            </a:pPr>
            <a:r>
              <a:rPr lang="es-ES_tradnl" sz="2400" dirty="0"/>
              <a:t>– G.P. Socialistas de </a:t>
            </a:r>
            <a:r>
              <a:rPr lang="es-ES_tradnl" sz="2400" dirty="0" smtClean="0"/>
              <a:t>Navarra</a:t>
            </a:r>
            <a:endParaRPr lang="es-ES" sz="2400" dirty="0"/>
          </a:p>
          <a:p>
            <a:pPr marL="0" indent="0">
              <a:buNone/>
            </a:pPr>
            <a:r>
              <a:rPr lang="es-ES_tradnl" sz="2400" dirty="0"/>
              <a:t>– G.P. </a:t>
            </a:r>
            <a:r>
              <a:rPr lang="es-ES_tradnl" sz="2400" dirty="0" err="1"/>
              <a:t>Aralar-Nafarroa</a:t>
            </a:r>
            <a:r>
              <a:rPr lang="es-ES_tradnl" sz="2400" dirty="0"/>
              <a:t> </a:t>
            </a:r>
            <a:r>
              <a:rPr lang="es-ES_tradnl" sz="2400" dirty="0" err="1" smtClean="0"/>
              <a:t>Bai</a:t>
            </a:r>
            <a:endParaRPr lang="es-ES" sz="2400" dirty="0"/>
          </a:p>
          <a:p>
            <a:pPr marL="0" indent="0">
              <a:buNone/>
            </a:pPr>
            <a:r>
              <a:rPr lang="es-ES_tradnl" sz="2400" dirty="0"/>
              <a:t>– G.P. </a:t>
            </a:r>
            <a:r>
              <a:rPr lang="es-ES_tradnl" sz="2400" dirty="0" err="1" smtClean="0"/>
              <a:t>Bildu-Nafarroa</a:t>
            </a:r>
            <a:endParaRPr lang="es-ES" sz="2400" dirty="0"/>
          </a:p>
          <a:p>
            <a:pPr marL="0" indent="0">
              <a:buNone/>
            </a:pPr>
            <a:r>
              <a:rPr lang="es-ES_tradnl" sz="2400" dirty="0"/>
              <a:t>– G.P. Popular del Parlamento de </a:t>
            </a:r>
            <a:r>
              <a:rPr lang="es-ES_tradnl" sz="2400" dirty="0" smtClean="0"/>
              <a:t>Navarra</a:t>
            </a:r>
            <a:endParaRPr lang="es-ES" sz="2400" dirty="0"/>
          </a:p>
          <a:p>
            <a:pPr marL="0" indent="0">
              <a:buNone/>
            </a:pPr>
            <a:r>
              <a:rPr lang="es-ES_tradnl" sz="2400" dirty="0"/>
              <a:t>– G.P. </a:t>
            </a:r>
            <a:r>
              <a:rPr lang="es-ES_tradnl" sz="2400" dirty="0" smtClean="0"/>
              <a:t>Izquierda-</a:t>
            </a:r>
            <a:r>
              <a:rPr lang="es-ES_tradnl" sz="2400" dirty="0" err="1" smtClean="0"/>
              <a:t>Ezkerra</a:t>
            </a:r>
            <a:endParaRPr lang="es-ES_tradnl" sz="2400" dirty="0" smtClean="0"/>
          </a:p>
          <a:p>
            <a:pPr marL="0" indent="0">
              <a:buNone/>
            </a:pPr>
            <a:r>
              <a:rPr lang="es-ES_tradnl" sz="2400" dirty="0" smtClean="0"/>
              <a:t>2.2 Parlamentarios no adscritos</a:t>
            </a:r>
            <a:endParaRPr lang="es-ES" sz="2400" dirty="0"/>
          </a:p>
          <a:p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3728" cy="1156536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123728" y="908720"/>
            <a:ext cx="7020272" cy="457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131840" y="323364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ACTIVIDAD PARLAMENTARIA 2013-2014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467544" y="1439778"/>
            <a:ext cx="68407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smtClean="0"/>
              <a:t>CONTENIDO DE LA MEMORIA DE ACTIVIDADES</a:t>
            </a:r>
            <a:endParaRPr lang="es-ES" sz="2500" dirty="0"/>
          </a:p>
        </p:txBody>
      </p:sp>
    </p:spTree>
    <p:extLst>
      <p:ext uri="{BB962C8B-B14F-4D97-AF65-F5344CB8AC3E}">
        <p14:creationId xmlns:p14="http://schemas.microsoft.com/office/powerpoint/2010/main" val="278595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3728" cy="1156536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123728" y="908720"/>
            <a:ext cx="7020272" cy="457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131840" y="323364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ACTIVIDAD PARLAMENTARIA 2013-2014</a:t>
            </a:r>
            <a:endParaRPr lang="es-ES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01" y="1176146"/>
            <a:ext cx="4125600" cy="2745699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618" y="1176146"/>
            <a:ext cx="4125599" cy="2745699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77" y="3971338"/>
            <a:ext cx="4103124" cy="2754002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322" y="3971337"/>
            <a:ext cx="4098895" cy="275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10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3728" cy="1156536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123728" y="908720"/>
            <a:ext cx="7020272" cy="457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131840" y="323364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ACTIVIDAD PARLAMENTARIA 2013-2014</a:t>
            </a:r>
            <a:endParaRPr lang="es-ES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77" y="1174230"/>
            <a:ext cx="4103124" cy="2730741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322" y="1174230"/>
            <a:ext cx="4098895" cy="2730741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77" y="3971337"/>
            <a:ext cx="4103124" cy="2730741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322" y="3971337"/>
            <a:ext cx="4098895" cy="273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2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651" y="980728"/>
            <a:ext cx="6518697" cy="4525963"/>
          </a:xfrm>
        </p:spPr>
      </p:pic>
    </p:spTree>
    <p:extLst>
      <p:ext uri="{BB962C8B-B14F-4D97-AF65-F5344CB8AC3E}">
        <p14:creationId xmlns:p14="http://schemas.microsoft.com/office/powerpoint/2010/main" val="62036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16832"/>
            <a:ext cx="8686800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s-ES_tradnl" sz="7600" b="1" dirty="0"/>
              <a:t>ÓRGANOS DEL PARLAMENTO DE NAVARRA</a:t>
            </a:r>
            <a:endParaRPr lang="es-ES" sz="7600" b="1" dirty="0"/>
          </a:p>
          <a:p>
            <a:pPr marL="0" indent="0">
              <a:buNone/>
            </a:pPr>
            <a:r>
              <a:rPr lang="es-ES_tradnl" sz="7600" dirty="0"/>
              <a:t>3. PLENO </a:t>
            </a:r>
            <a:r>
              <a:rPr lang="es-ES_tradnl" sz="7600" dirty="0" smtClean="0"/>
              <a:t>  4</a:t>
            </a:r>
            <a:r>
              <a:rPr lang="es-ES_tradnl" sz="7600" dirty="0"/>
              <a:t>. MESA DE LA </a:t>
            </a:r>
            <a:r>
              <a:rPr lang="es-ES_tradnl" sz="7600" dirty="0" smtClean="0"/>
              <a:t>CÁMARA  5</a:t>
            </a:r>
            <a:r>
              <a:rPr lang="es-ES_tradnl" sz="7600" dirty="0"/>
              <a:t>. JUNTA DE </a:t>
            </a:r>
            <a:r>
              <a:rPr lang="es-ES_tradnl" sz="7600" dirty="0" smtClean="0"/>
              <a:t>PORTAVOCES  6</a:t>
            </a:r>
            <a:r>
              <a:rPr lang="es-ES_tradnl" sz="7600" dirty="0"/>
              <a:t>. COMISIONES</a:t>
            </a:r>
            <a:endParaRPr lang="es-ES" sz="7600" dirty="0"/>
          </a:p>
          <a:p>
            <a:pPr marL="0" indent="0">
              <a:buNone/>
            </a:pPr>
            <a:r>
              <a:rPr lang="es-ES_tradnl" sz="7600" dirty="0"/>
              <a:t>6.1. Comisiones ordinarias </a:t>
            </a:r>
            <a:endParaRPr lang="es-ES" sz="7600" dirty="0"/>
          </a:p>
          <a:p>
            <a:pPr marL="0" indent="0">
              <a:buNone/>
            </a:pPr>
            <a:r>
              <a:rPr lang="es-ES_tradnl" sz="7600" dirty="0"/>
              <a:t>Comisión de Régimen Foral		</a:t>
            </a:r>
            <a:endParaRPr lang="es-ES" sz="7600" dirty="0"/>
          </a:p>
          <a:p>
            <a:pPr marL="0" indent="0">
              <a:buNone/>
            </a:pPr>
            <a:r>
              <a:rPr lang="es-ES_tradnl" sz="7600" dirty="0"/>
              <a:t>Comisión de Convivencia y Solidaridad Internacional		</a:t>
            </a:r>
            <a:endParaRPr lang="es-ES" sz="7600" dirty="0"/>
          </a:p>
          <a:p>
            <a:pPr marL="0" indent="0">
              <a:buNone/>
            </a:pPr>
            <a:r>
              <a:rPr lang="es-ES_tradnl" sz="7600" dirty="0"/>
              <a:t>Comisión de Presidencia, Justicia e Interior		</a:t>
            </a:r>
            <a:endParaRPr lang="es-ES" sz="7600" dirty="0"/>
          </a:p>
          <a:p>
            <a:pPr marL="0" indent="0">
              <a:buNone/>
            </a:pPr>
            <a:r>
              <a:rPr lang="es-ES_tradnl" sz="7600" dirty="0"/>
              <a:t>Comisión de Economía, Hacienda, Industria y Empleo		</a:t>
            </a:r>
            <a:endParaRPr lang="es-ES" sz="7600" dirty="0"/>
          </a:p>
          <a:p>
            <a:pPr marL="0" indent="0">
              <a:buNone/>
            </a:pPr>
            <a:r>
              <a:rPr lang="es-ES_tradnl" sz="7600" dirty="0"/>
              <a:t>Comisión de Cultura, Turismo y Relaciones Institucionales		</a:t>
            </a:r>
            <a:endParaRPr lang="es-ES" sz="7600" dirty="0"/>
          </a:p>
          <a:p>
            <a:pPr marL="0" indent="0">
              <a:buNone/>
            </a:pPr>
            <a:r>
              <a:rPr lang="es-ES_tradnl" sz="7600" dirty="0"/>
              <a:t>Comisión de Educación		</a:t>
            </a:r>
            <a:endParaRPr lang="es-ES" sz="7600" dirty="0"/>
          </a:p>
          <a:p>
            <a:pPr marL="0" indent="0">
              <a:buNone/>
            </a:pPr>
            <a:r>
              <a:rPr lang="es-ES_tradnl" sz="7600" dirty="0"/>
              <a:t>Comisión de Salud		</a:t>
            </a:r>
            <a:endParaRPr lang="es-ES" sz="7600" dirty="0"/>
          </a:p>
          <a:p>
            <a:pPr marL="0" indent="0">
              <a:buNone/>
            </a:pPr>
            <a:r>
              <a:rPr lang="es-ES_tradnl" sz="7600" dirty="0"/>
              <a:t>Comisión de Políticas Sociales		</a:t>
            </a:r>
            <a:endParaRPr lang="es-ES" sz="7600" dirty="0"/>
          </a:p>
          <a:p>
            <a:pPr marL="0" indent="0">
              <a:buNone/>
            </a:pPr>
            <a:r>
              <a:rPr lang="es-ES_tradnl" sz="7600" dirty="0"/>
              <a:t>Comisión de Desarrollo Rural, Medio Ambiente y Administración Local	</a:t>
            </a:r>
            <a:endParaRPr lang="es-ES" sz="7600" dirty="0"/>
          </a:p>
          <a:p>
            <a:pPr marL="0" indent="0">
              <a:buNone/>
            </a:pPr>
            <a:r>
              <a:rPr lang="es-ES_tradnl" sz="7600" dirty="0"/>
              <a:t>Comisión de Fomento		</a:t>
            </a:r>
            <a:endParaRPr lang="es-ES" sz="7600" dirty="0"/>
          </a:p>
          <a:p>
            <a:pPr marL="0" indent="0">
              <a:buNone/>
            </a:pPr>
            <a:r>
              <a:rPr lang="es-ES_tradnl" sz="7600" dirty="0"/>
              <a:t>Comisión de Reglamento		</a:t>
            </a:r>
            <a:endParaRPr lang="es-ES" sz="7600" dirty="0"/>
          </a:p>
          <a:p>
            <a:pPr marL="0" indent="0">
              <a:buNone/>
            </a:pPr>
            <a:r>
              <a:rPr lang="es-ES_tradnl" sz="7600" dirty="0"/>
              <a:t>Comisión de Peticiones		</a:t>
            </a:r>
            <a:endParaRPr lang="es-ES" sz="7600" dirty="0"/>
          </a:p>
          <a:p>
            <a:pPr marL="0" indent="0">
              <a:buNone/>
            </a:pPr>
            <a:r>
              <a:rPr lang="es-ES_tradnl" sz="7600" dirty="0"/>
              <a:t>6.2. Comisión de investigación sobre robos de recién nacidos y adopciones </a:t>
            </a:r>
            <a:r>
              <a:rPr lang="es-ES_tradnl" sz="7600" dirty="0" smtClean="0"/>
              <a:t>irregulares, y </a:t>
            </a:r>
            <a:r>
              <a:rPr lang="es-ES_tradnl" sz="7600" dirty="0"/>
              <a:t>Comisión de investigación </a:t>
            </a:r>
            <a:r>
              <a:rPr lang="es-ES_tradnl" sz="7600" dirty="0" smtClean="0"/>
              <a:t>sobre la Hacienda Foral Navarra</a:t>
            </a:r>
          </a:p>
          <a:p>
            <a:pPr marL="0" indent="0">
              <a:buNone/>
            </a:pPr>
            <a:endParaRPr lang="es-ES" sz="7600" dirty="0"/>
          </a:p>
          <a:p>
            <a:pPr marL="0" indent="0">
              <a:buNone/>
            </a:pPr>
            <a:r>
              <a:rPr lang="es-ES_tradnl" sz="2400" dirty="0"/>
              <a:t>	</a:t>
            </a:r>
            <a:r>
              <a:rPr lang="es-ES_tradnl" sz="5200" dirty="0"/>
              <a:t>	</a:t>
            </a:r>
            <a:endParaRPr lang="es-ES" sz="5200" dirty="0"/>
          </a:p>
          <a:p>
            <a:pPr marL="0" indent="0">
              <a:buNone/>
            </a:pPr>
            <a:endParaRPr lang="es-ES_tradnl" sz="5200" dirty="0" smtClean="0"/>
          </a:p>
          <a:p>
            <a:pPr marL="0" indent="0">
              <a:buNone/>
            </a:pPr>
            <a:r>
              <a:rPr lang="es-ES_tradnl" dirty="0"/>
              <a:t>	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3728" cy="1156536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123728" y="908720"/>
            <a:ext cx="7020272" cy="457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131840" y="323364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ACTIVIDAD PARLAMENTARIA 2013-2014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467544" y="1439778"/>
            <a:ext cx="68407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smtClean="0"/>
              <a:t>CONTENIDO DE LA MEMORIA DE ACTIVIDADES</a:t>
            </a:r>
            <a:endParaRPr lang="es-ES" sz="2500" dirty="0"/>
          </a:p>
        </p:txBody>
      </p:sp>
    </p:spTree>
    <p:extLst>
      <p:ext uri="{BB962C8B-B14F-4D97-AF65-F5344CB8AC3E}">
        <p14:creationId xmlns:p14="http://schemas.microsoft.com/office/powerpoint/2010/main" val="399139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2200" b="1" dirty="0"/>
              <a:t>ACTIVIDAD PARLAMENTARIA</a:t>
            </a:r>
            <a:endParaRPr lang="es-ES" sz="2200" b="1" dirty="0"/>
          </a:p>
          <a:p>
            <a:pPr marL="0" indent="0">
              <a:buNone/>
            </a:pPr>
            <a:r>
              <a:rPr lang="es-ES_tradnl" sz="2200" dirty="0"/>
              <a:t>7. FUNCIÓN LEGISLATIVA</a:t>
            </a:r>
            <a:endParaRPr lang="es-ES" sz="2200" dirty="0"/>
          </a:p>
          <a:p>
            <a:pPr marL="0" indent="0">
              <a:buNone/>
            </a:pPr>
            <a:r>
              <a:rPr lang="es-ES_tradnl" sz="2200" dirty="0"/>
              <a:t>7.1. Relación de leyes forales aprobadas		</a:t>
            </a:r>
            <a:endParaRPr lang="es-ES" sz="2200" dirty="0"/>
          </a:p>
          <a:p>
            <a:pPr marL="0" indent="0">
              <a:buNone/>
            </a:pPr>
            <a:r>
              <a:rPr lang="es-ES_tradnl" sz="2200" dirty="0" smtClean="0"/>
              <a:t>7.2</a:t>
            </a:r>
            <a:r>
              <a:rPr lang="es-ES_tradnl" sz="2200" dirty="0"/>
              <a:t>. Relación de proposiciones de ley foral </a:t>
            </a:r>
            <a:r>
              <a:rPr lang="es-ES_tradnl" sz="2200" dirty="0" smtClean="0"/>
              <a:t>presentadas</a:t>
            </a:r>
            <a:endParaRPr lang="es-ES_tradnl" sz="2200" dirty="0"/>
          </a:p>
          <a:p>
            <a:pPr marL="0" indent="0">
              <a:buNone/>
            </a:pPr>
            <a:r>
              <a:rPr lang="es-ES_tradnl" sz="2200" dirty="0" smtClean="0"/>
              <a:t>7.3</a:t>
            </a:r>
            <a:r>
              <a:rPr lang="es-ES_tradnl" sz="2200" dirty="0"/>
              <a:t>. Decretos-ley forales		</a:t>
            </a:r>
            <a:endParaRPr lang="es-ES" sz="2200" dirty="0"/>
          </a:p>
          <a:p>
            <a:pPr marL="0" indent="0">
              <a:buNone/>
            </a:pPr>
            <a:r>
              <a:rPr lang="es-ES_tradnl" sz="2200" dirty="0"/>
              <a:t>7.4. </a:t>
            </a:r>
            <a:r>
              <a:rPr lang="es-ES_tradnl" sz="2200" dirty="0" smtClean="0"/>
              <a:t>Decretos </a:t>
            </a:r>
            <a:r>
              <a:rPr lang="es-ES_tradnl" sz="2200" dirty="0"/>
              <a:t>forales legislativos		</a:t>
            </a:r>
            <a:endParaRPr lang="es-ES" sz="2200" dirty="0"/>
          </a:p>
          <a:p>
            <a:pPr marL="0" indent="0">
              <a:buNone/>
            </a:pPr>
            <a:r>
              <a:rPr lang="es-ES_tradnl" sz="2200" dirty="0"/>
              <a:t>7.5. Otras proposiciones</a:t>
            </a:r>
            <a:r>
              <a:rPr lang="es-ES_tradnl" sz="2400" dirty="0"/>
              <a:t>	</a:t>
            </a:r>
            <a:endParaRPr lang="es-ES" sz="24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3728" cy="1156536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123728" y="908720"/>
            <a:ext cx="7020272" cy="457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131840" y="323364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ACTIVIDAD PARLAMENTARIA 2013-2014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467544" y="1439778"/>
            <a:ext cx="68407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smtClean="0"/>
              <a:t>CONTENIDO DE LA MEMORIA DE ACTIVIDADES</a:t>
            </a:r>
            <a:endParaRPr lang="es-ES" sz="2500" dirty="0"/>
          </a:p>
        </p:txBody>
      </p:sp>
    </p:spTree>
    <p:extLst>
      <p:ext uri="{BB962C8B-B14F-4D97-AF65-F5344CB8AC3E}">
        <p14:creationId xmlns:p14="http://schemas.microsoft.com/office/powerpoint/2010/main" val="361881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s-ES_tradnl" sz="8000" b="1" dirty="0"/>
              <a:t>ACTIVIDAD PARLAMENTARIA</a:t>
            </a:r>
            <a:endParaRPr lang="es-ES" sz="8000" b="1" dirty="0"/>
          </a:p>
          <a:p>
            <a:pPr marL="0" indent="0">
              <a:buNone/>
            </a:pPr>
            <a:r>
              <a:rPr lang="es-ES_tradnl" sz="8000" dirty="0"/>
              <a:t>8. FUNCIONES DE IMPULSO Y CONTROL</a:t>
            </a:r>
            <a:endParaRPr lang="es-ES" sz="8000" dirty="0"/>
          </a:p>
          <a:p>
            <a:pPr marL="0" indent="0">
              <a:buNone/>
            </a:pPr>
            <a:r>
              <a:rPr lang="es-ES_tradnl" sz="8000" dirty="0"/>
              <a:t>8.1. Moción de censura		</a:t>
            </a:r>
            <a:endParaRPr lang="es-ES" sz="8000" dirty="0"/>
          </a:p>
          <a:p>
            <a:pPr marL="0" indent="0">
              <a:buNone/>
            </a:pPr>
            <a:r>
              <a:rPr lang="es-ES_tradnl" sz="8000" dirty="0"/>
              <a:t>8.2. Comisiones de investigación		</a:t>
            </a:r>
            <a:endParaRPr lang="es-ES" sz="8000" dirty="0"/>
          </a:p>
          <a:p>
            <a:pPr marL="0" indent="0">
              <a:buNone/>
            </a:pPr>
            <a:r>
              <a:rPr lang="es-ES_tradnl" sz="8000" dirty="0"/>
              <a:t>8.3. Interpelaciones		</a:t>
            </a:r>
            <a:endParaRPr lang="es-ES" sz="8000" dirty="0"/>
          </a:p>
          <a:p>
            <a:pPr marL="0" indent="0">
              <a:buNone/>
            </a:pPr>
            <a:r>
              <a:rPr lang="es-ES_tradnl" sz="8000" dirty="0"/>
              <a:t>8.4. </a:t>
            </a:r>
            <a:r>
              <a:rPr lang="es-ES_tradnl" sz="8000" dirty="0" smtClean="0"/>
              <a:t>Preguntas</a:t>
            </a:r>
            <a:endParaRPr lang="es-ES" sz="8000" dirty="0"/>
          </a:p>
          <a:p>
            <a:pPr marL="0" indent="0">
              <a:buNone/>
            </a:pPr>
            <a:r>
              <a:rPr lang="es-ES_tradnl" sz="8000" dirty="0" smtClean="0"/>
              <a:t>8.5</a:t>
            </a:r>
            <a:r>
              <a:rPr lang="es-ES_tradnl" sz="8000" dirty="0"/>
              <a:t>. </a:t>
            </a:r>
            <a:r>
              <a:rPr lang="es-ES_tradnl" sz="8000" dirty="0" smtClean="0"/>
              <a:t>Mociones</a:t>
            </a:r>
            <a:endParaRPr lang="es-ES" sz="8000" dirty="0"/>
          </a:p>
          <a:p>
            <a:pPr marL="0" indent="0">
              <a:buNone/>
            </a:pPr>
            <a:r>
              <a:rPr lang="es-ES_tradnl" sz="8000" dirty="0" smtClean="0"/>
              <a:t>8.6</a:t>
            </a:r>
            <a:r>
              <a:rPr lang="es-ES_tradnl" sz="8000" dirty="0"/>
              <a:t>. Planes		</a:t>
            </a:r>
            <a:endParaRPr lang="es-ES" sz="8000" dirty="0"/>
          </a:p>
          <a:p>
            <a:pPr marL="0" indent="0">
              <a:buNone/>
            </a:pPr>
            <a:r>
              <a:rPr lang="es-ES_tradnl" sz="8000" dirty="0"/>
              <a:t>8.7. Comparecencias ante las Comisiones		</a:t>
            </a:r>
            <a:endParaRPr lang="es-ES" sz="8000" dirty="0"/>
          </a:p>
          <a:p>
            <a:pPr marL="0" indent="0">
              <a:buNone/>
            </a:pPr>
            <a:r>
              <a:rPr lang="es-ES_tradnl" sz="8000" dirty="0"/>
              <a:t>8.8. </a:t>
            </a:r>
            <a:r>
              <a:rPr lang="es-ES_tradnl" sz="8000" dirty="0" smtClean="0"/>
              <a:t>Solicitud </a:t>
            </a:r>
            <a:r>
              <a:rPr lang="es-ES_tradnl" sz="8000" dirty="0"/>
              <a:t>de sesiones de trabajo 	</a:t>
            </a:r>
            <a:endParaRPr lang="es-ES" sz="8000" dirty="0"/>
          </a:p>
          <a:p>
            <a:pPr marL="0" indent="0">
              <a:buNone/>
            </a:pPr>
            <a:r>
              <a:rPr lang="es-ES_tradnl" sz="8000" dirty="0"/>
              <a:t>8.9. </a:t>
            </a:r>
            <a:r>
              <a:rPr lang="es-ES_tradnl" sz="8000" dirty="0" smtClean="0"/>
              <a:t>Petición </a:t>
            </a:r>
            <a:r>
              <a:rPr lang="es-ES_tradnl" sz="8000" dirty="0"/>
              <a:t>de información 	</a:t>
            </a:r>
            <a:endParaRPr lang="es-ES_tradnl" sz="8000" dirty="0" smtClean="0"/>
          </a:p>
          <a:p>
            <a:pPr marL="0" indent="0">
              <a:buNone/>
            </a:pPr>
            <a:endParaRPr lang="es-ES_tradnl" sz="8000" dirty="0"/>
          </a:p>
          <a:p>
            <a:pPr marL="0" indent="0">
              <a:buNone/>
            </a:pPr>
            <a:r>
              <a:rPr lang="es-ES_tradnl" sz="8000" dirty="0" smtClean="0"/>
              <a:t>9. ACTIVIDAD INSTITUCIONAL, EXPOSICIONES Y VISITAS</a:t>
            </a:r>
            <a:r>
              <a:rPr lang="es-ES_tradnl" sz="7200" dirty="0"/>
              <a:t>	</a:t>
            </a:r>
            <a:endParaRPr lang="es-ES" sz="7200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3728" cy="1156536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123728" y="908720"/>
            <a:ext cx="7020272" cy="457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131840" y="323364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ACTIVIDAD PARLAMENTARIA 2013-2014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467544" y="1439778"/>
            <a:ext cx="68407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smtClean="0"/>
              <a:t>CONTENIDO DE LA MEMORIA DE ACTIVIDADES</a:t>
            </a:r>
            <a:endParaRPr lang="es-ES" sz="2500" dirty="0"/>
          </a:p>
        </p:txBody>
      </p:sp>
    </p:spTree>
    <p:extLst>
      <p:ext uri="{BB962C8B-B14F-4D97-AF65-F5344CB8AC3E}">
        <p14:creationId xmlns:p14="http://schemas.microsoft.com/office/powerpoint/2010/main" val="31352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4209951"/>
              </p:ext>
            </p:extLst>
          </p:nvPr>
        </p:nvGraphicFramePr>
        <p:xfrm>
          <a:off x="26495" y="1156536"/>
          <a:ext cx="9371384" cy="5944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3728" cy="1156536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123728" y="908720"/>
            <a:ext cx="7020272" cy="457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131840" y="323364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ACTIVIDAD PARLAMENTARIA 2013-2014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1187624" y="1439778"/>
            <a:ext cx="68407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smtClean="0"/>
              <a:t>SESIONES DE LOS ÓRGANOS DE LA CÁMARA</a:t>
            </a:r>
            <a:endParaRPr lang="es-ES" sz="2500" dirty="0"/>
          </a:p>
        </p:txBody>
      </p:sp>
      <p:sp>
        <p:nvSpPr>
          <p:cNvPr id="2" name="1 CuadroTexto"/>
          <p:cNvSpPr txBox="1"/>
          <p:nvPr/>
        </p:nvSpPr>
        <p:spPr>
          <a:xfrm>
            <a:off x="611560" y="5879013"/>
            <a:ext cx="257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Primer año de Legislatura de mayor actividad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3131840" y="587727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Año de mayor actividad desde 1983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9495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855096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3728" cy="1156536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123728" y="908720"/>
            <a:ext cx="7020272" cy="457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131840" y="323364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ACTIVIDAD PARLAMENTARIA 2013-2014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1187624" y="1439778"/>
            <a:ext cx="68407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smtClean="0"/>
              <a:t>SESIONES DE LOS ÓRGANOS DE LA CÁMARA</a:t>
            </a:r>
            <a:endParaRPr lang="es-ES" sz="2500" dirty="0"/>
          </a:p>
        </p:txBody>
      </p:sp>
    </p:spTree>
    <p:extLst>
      <p:ext uri="{BB962C8B-B14F-4D97-AF65-F5344CB8AC3E}">
        <p14:creationId xmlns:p14="http://schemas.microsoft.com/office/powerpoint/2010/main" val="301363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3728" cy="1156536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123728" y="908720"/>
            <a:ext cx="7020272" cy="457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131840" y="323364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ACTIVIDAD PARLAMENTARIA 2013-2014</a:t>
            </a:r>
            <a:endParaRPr lang="es-ES" dirty="0"/>
          </a:p>
        </p:txBody>
      </p:sp>
      <p:sp>
        <p:nvSpPr>
          <p:cNvPr id="2" name="1 CuadroTexto"/>
          <p:cNvSpPr txBox="1"/>
          <p:nvPr/>
        </p:nvSpPr>
        <p:spPr>
          <a:xfrm>
            <a:off x="2627784" y="1159521"/>
            <a:ext cx="4212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Días de actividad parlamentaria (en rojo)</a:t>
            </a:r>
            <a:endParaRPr lang="es-ES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700770"/>
            <a:ext cx="2949438" cy="1380084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703969"/>
            <a:ext cx="2975409" cy="1376886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486" y="1703968"/>
            <a:ext cx="2956018" cy="1388259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442891"/>
            <a:ext cx="2918832" cy="1355592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426255"/>
            <a:ext cx="2975409" cy="1372228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486" y="3426256"/>
            <a:ext cx="2956018" cy="1372228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2" y="5168881"/>
            <a:ext cx="2940612" cy="1351553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755" y="5168881"/>
            <a:ext cx="2974500" cy="1376507"/>
          </a:xfrm>
          <a:prstGeom prst="rect">
            <a:avLst/>
          </a:prstGeom>
        </p:spPr>
      </p:pic>
      <p:pic>
        <p:nvPicPr>
          <p:cNvPr id="24" name="23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86" y="5153553"/>
            <a:ext cx="2941623" cy="138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75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3926720"/>
              </p:ext>
            </p:extLst>
          </p:nvPr>
        </p:nvGraphicFramePr>
        <p:xfrm>
          <a:off x="-108520" y="1156536"/>
          <a:ext cx="9433048" cy="5701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3728" cy="1156536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123728" y="908720"/>
            <a:ext cx="7020272" cy="457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131840" y="323364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ACTIVIDAD PARLAMENTARIA 2013-2014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1187624" y="1439778"/>
            <a:ext cx="68407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smtClean="0"/>
              <a:t>INICIATIVAS DE LOS PARLAMENTARIOS/GRUPOS</a:t>
            </a:r>
            <a:endParaRPr lang="es-ES" sz="2500" dirty="0"/>
          </a:p>
        </p:txBody>
      </p:sp>
    </p:spTree>
    <p:extLst>
      <p:ext uri="{BB962C8B-B14F-4D97-AF65-F5344CB8AC3E}">
        <p14:creationId xmlns:p14="http://schemas.microsoft.com/office/powerpoint/2010/main" val="160142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2502</TotalTime>
  <Words>319</Words>
  <Application>Microsoft Office PowerPoint</Application>
  <PresentationFormat>Presentación en pantalla (4:3)</PresentationFormat>
  <Paragraphs>117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jdelamerced</dc:creator>
  <cp:lastModifiedBy>jdelamerced</cp:lastModifiedBy>
  <cp:revision>74</cp:revision>
  <cp:lastPrinted>2014-05-16T08:17:01Z</cp:lastPrinted>
  <dcterms:created xsi:type="dcterms:W3CDTF">2013-05-29T10:53:27Z</dcterms:created>
  <dcterms:modified xsi:type="dcterms:W3CDTF">2014-05-28T12:18:20Z</dcterms:modified>
</cp:coreProperties>
</file>